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44"/>
  </p:handoutMasterIdLst>
  <p:sldIdLst>
    <p:sldId id="308" r:id="rId3"/>
    <p:sldId id="278" r:id="rId4"/>
    <p:sldId id="256" r:id="rId5"/>
    <p:sldId id="393" r:id="rId6"/>
    <p:sldId id="375" r:id="rId8"/>
    <p:sldId id="395" r:id="rId9"/>
    <p:sldId id="691" r:id="rId10"/>
    <p:sldId id="656" r:id="rId11"/>
    <p:sldId id="790" r:id="rId12"/>
    <p:sldId id="592" r:id="rId13"/>
    <p:sldId id="761" r:id="rId14"/>
    <p:sldId id="762" r:id="rId15"/>
    <p:sldId id="396" r:id="rId16"/>
    <p:sldId id="381" r:id="rId17"/>
    <p:sldId id="382" r:id="rId18"/>
    <p:sldId id="693" r:id="rId19"/>
    <p:sldId id="593" r:id="rId20"/>
    <p:sldId id="595" r:id="rId21"/>
    <p:sldId id="694" r:id="rId22"/>
    <p:sldId id="384" r:id="rId23"/>
    <p:sldId id="597" r:id="rId24"/>
    <p:sldId id="695" r:id="rId25"/>
    <p:sldId id="598" r:id="rId26"/>
    <p:sldId id="791" r:id="rId27"/>
    <p:sldId id="792" r:id="rId28"/>
    <p:sldId id="696" r:id="rId29"/>
    <p:sldId id="793" r:id="rId30"/>
    <p:sldId id="795" r:id="rId31"/>
    <p:sldId id="796" r:id="rId32"/>
    <p:sldId id="797" r:id="rId33"/>
    <p:sldId id="798" r:id="rId34"/>
    <p:sldId id="421" r:id="rId35"/>
    <p:sldId id="697" r:id="rId36"/>
    <p:sldId id="388" r:id="rId37"/>
    <p:sldId id="805" r:id="rId38"/>
    <p:sldId id="806" r:id="rId39"/>
    <p:sldId id="807" r:id="rId40"/>
    <p:sldId id="808" r:id="rId41"/>
    <p:sldId id="809" r:id="rId42"/>
    <p:sldId id="810" r:id="rId43"/>
  </p:sldIdLst>
  <p:sldSz cx="9144000" cy="5143500"/>
  <p:notesSz cx="6858000" cy="9144000"/>
  <p:embeddedFontLst>
    <p:embeddedFont>
      <p:font typeface="微软雅黑" panose="020B0503020204020204" pitchFamily="34" charset="-122"/>
      <p:regular r:id="rId48"/>
      <p:bold r:id="rId49"/>
    </p:embeddedFont>
    <p:embeddedFont>
      <p:font typeface="华文中宋" panose="02010600040101010101" pitchFamily="2" charset="-122"/>
      <p:regular r:id="rId50"/>
    </p:embeddedFont>
    <p:embeddedFont>
      <p:font typeface="Verdana" panose="020B0604030504040204" pitchFamily="34" charset="0"/>
      <p:regular r:id="rId51"/>
      <p:bold r:id="rId52"/>
      <p:italic r:id="rId53"/>
      <p:boldItalic r:id="rId54"/>
    </p:embeddedFont>
    <p:embeddedFont>
      <p:font typeface="Microsoft YaHei Regular" panose="02010600030101010101" charset="-122"/>
      <p:regular r:id="rId55"/>
    </p:embeddedFont>
    <p:embeddedFont>
      <p:font typeface="Calibri" panose="020F0502020204030204" charset="0"/>
      <p:regular r:id="rId56"/>
      <p:bold r:id="rId57"/>
      <p:italic r:id="rId58"/>
      <p:boldItalic r:id="rId59"/>
    </p:embeddedFont>
  </p:embeddedFontLst>
  <p:custDataLst>
    <p:tags r:id="rId60"/>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userDrawn="1">
          <p15:clr>
            <a:srgbClr val="A4A3A4"/>
          </p15:clr>
        </p15:guide>
        <p15:guide id="2" pos="28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2FDB2607-1784-4EEB-B798-7EB5836EED8A}">
        <p14:showMediaCtrls xmlns:p14="http://schemas.microsoft.com/office/powerpoint/2010/main" val="1"/>
      </p:ext>
    </p:extLst>
  </p:showPr>
  <p:clrMru>
    <a:srgbClr val="0070C0"/>
    <a:srgbClr val="00BAE6"/>
    <a:srgbClr val="75E6FF"/>
    <a:srgbClr val="24923B"/>
    <a:srgbClr val="22FF9B"/>
    <a:srgbClr val="FFFFFF"/>
    <a:srgbClr val="FFFFCC"/>
    <a:srgbClr val="2DB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90" d="100"/>
          <a:sy n="90" d="100"/>
        </p:scale>
        <p:origin x="90" y="120"/>
      </p:cViewPr>
      <p:guideLst>
        <p:guide orient="horz" pos="1620"/>
        <p:guide pos="2842"/>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0" Type="http://schemas.openxmlformats.org/officeDocument/2006/relationships/tags" Target="tags/tag134.xml"/><Relationship Id="rId6" Type="http://schemas.openxmlformats.org/officeDocument/2006/relationships/slide" Target="slides/slide4.xml"/><Relationship Id="rId59" Type="http://schemas.openxmlformats.org/officeDocument/2006/relationships/font" Target="fonts/font12.fntdata"/><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slide" Target="slides/slide3.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3" name="日期占位符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sz="1200" noProof="1"/>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331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3317"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宋体" panose="02010600030101010101" pitchFamily="2" charset="-122"/>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cs typeface="+mn-ea"/>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3344C38C-2A39-4B88-A3DB-43E6EF632C3E}" type="slidenum">
              <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1pPr>
    <a:lvl2pPr marL="4572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2pPr>
    <a:lvl3pPr marL="9144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3pPr>
    <a:lvl4pPr marL="13716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4pPr>
    <a:lvl5pPr marL="1828800" algn="l" rtl="0" eaLnBrk="0" fontAlgn="base" hangingPunct="0">
      <a:spcBef>
        <a:spcPct val="0"/>
      </a:spcBef>
      <a:spcAft>
        <a:spcPct val="0"/>
      </a:spcAft>
      <a:defRPr sz="1200" kern="1200">
        <a:solidFill>
          <a:schemeClr val="tx1"/>
        </a:solidFill>
        <a:latin typeface="+mn-lt"/>
        <a:ea typeface="+mn-ea"/>
        <a:cs typeface="宋体"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4294967295"/>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4294967295"/>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4294967295"/>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4294967295"/>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4294967295"/>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4294967295"/>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3" name="文本框 7"/>
          <p:cNvSpPr txBox="1">
            <a:spLocks noChangeArrowheads="1"/>
          </p:cNvSpPr>
          <p:nvPr/>
        </p:nvSpPr>
        <p:spPr bwMode="auto">
          <a:xfrm>
            <a:off x="2713038" y="3794125"/>
            <a:ext cx="3608388" cy="36830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福州市教育局     </a:t>
            </a:r>
            <a:r>
              <a:rPr kumimoji="0" lang="en-US" altLang="zh-CN"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2017</a:t>
            </a: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a:t>
            </a:r>
            <a:r>
              <a:rPr kumimoji="0" lang="en-US" altLang="zh-CN"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a:t>
            </a: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月</a:t>
            </a:r>
            <a:r>
              <a:rPr kumimoji="0" lang="en-US" altLang="zh-CN"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14</a:t>
            </a:r>
            <a:r>
              <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日</a:t>
            </a:r>
            <a:endParaRPr kumimoji="0" lang="zh-CN" altLang="en-US" sz="1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51" name="图片 1"/>
          <p:cNvPicPr>
            <a:picLocks noChangeAspect="1"/>
          </p:cNvPicPr>
          <p:nvPr userDrawn="1"/>
        </p:nvPicPr>
        <p:blipFill>
          <a:blip r:embed="rId2"/>
          <a:stretch>
            <a:fillRect/>
          </a:stretch>
        </p:blipFill>
        <p:spPr>
          <a:xfrm>
            <a:off x="-1587" y="-12700"/>
            <a:ext cx="9134475" cy="2508250"/>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1200151"/>
            <a:ext cx="8229600" cy="3394472"/>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页脚占位符 4"/>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灯片编号占位符 5"/>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69635B0-66D2-4BAD-B60A-CAD47ED9CB8D}"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205979"/>
            <a:ext cx="6052930" cy="4388644"/>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页脚占位符 4"/>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灯片编号占位符 5"/>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1A0EB0F-D0B6-4141-9CC9-8C558B862A2A}"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109538" y="79375"/>
            <a:ext cx="706438" cy="539750"/>
          </a:xfrm>
          <a:prstGeom prst="rect">
            <a:avLst/>
          </a:prstGeom>
          <a:solidFill>
            <a:srgbClr val="2492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cxnSp>
        <p:nvCxnSpPr>
          <p:cNvPr id="4" name="直接连接符 8"/>
          <p:cNvCxnSpPr/>
          <p:nvPr/>
        </p:nvCxnSpPr>
        <p:spPr>
          <a:xfrm>
            <a:off x="815975" y="565150"/>
            <a:ext cx="8220075" cy="6350"/>
          </a:xfrm>
          <a:prstGeom prst="line">
            <a:avLst/>
          </a:prstGeom>
          <a:ln w="12700">
            <a:solidFill>
              <a:srgbClr val="24923B"/>
            </a:solidFill>
            <a:round/>
          </a:ln>
        </p:spPr>
        <p:style>
          <a:lnRef idx="1">
            <a:schemeClr val="accent1"/>
          </a:lnRef>
          <a:fillRef idx="0">
            <a:schemeClr val="accent1"/>
          </a:fillRef>
          <a:effectRef idx="0">
            <a:schemeClr val="accent1"/>
          </a:effectRef>
          <a:fontRef idx="minor">
            <a:schemeClr val="tx1"/>
          </a:fontRef>
        </p:style>
      </p:cxnSp>
      <p:pic>
        <p:nvPicPr>
          <p:cNvPr id="3076" name="图片 4"/>
          <p:cNvPicPr>
            <a:picLocks noChangeAspect="1"/>
          </p:cNvPicPr>
          <p:nvPr userDrawn="1"/>
        </p:nvPicPr>
        <p:blipFill>
          <a:blip r:embed="rId2"/>
          <a:stretch>
            <a:fillRect/>
          </a:stretch>
        </p:blipFill>
        <p:spPr>
          <a:xfrm>
            <a:off x="182563" y="123825"/>
            <a:ext cx="573087" cy="450850"/>
          </a:xfrm>
          <a:prstGeom prst="rect">
            <a:avLst/>
          </a:prstGeom>
          <a:noFill/>
          <a:ln w="9525">
            <a:noFill/>
          </a:ln>
        </p:spPr>
      </p:pic>
      <p:sp>
        <p:nvSpPr>
          <p:cNvPr id="2" name="标题 1"/>
          <p:cNvSpPr>
            <a:spLocks noGrp="1"/>
          </p:cNvSpPr>
          <p:nvPr>
            <p:ph type="ctrTitle"/>
          </p:nvPr>
        </p:nvSpPr>
        <p:spPr>
          <a:xfrm>
            <a:off x="1040765" y="127635"/>
            <a:ext cx="7769860" cy="384810"/>
          </a:xfrm>
        </p:spPr>
        <p:txBody>
          <a:bodyPr anchor="b"/>
          <a:lstStyle>
            <a:lvl1pPr algn="l">
              <a:defRPr sz="1800">
                <a:latin typeface="微软雅黑" panose="020B0503020204020204" pitchFamily="34" charset="-122"/>
                <a:ea typeface="微软雅黑" panose="020B0503020204020204" pitchFamily="34" charset="-122"/>
              </a:defRPr>
            </a:lvl1pPr>
          </a:lstStyle>
          <a:p>
            <a:r>
              <a:rPr lang="zh-CN" altLang="en-US" noProof="1"/>
              <a:t>单击此处编辑母版标题样式</a:t>
            </a:r>
            <a:endParaRPr lang="zh-CN" altLang="en-US"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页脚占位符 4"/>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灯片编号占位符 5"/>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8F51732-32C9-41A8-B9AE-849EB1B078EF}"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457200" y="1200151"/>
            <a:ext cx="4032504" cy="3394472"/>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54296" y="1200151"/>
            <a:ext cx="4032504" cy="3394472"/>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4"/>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页脚占位符 5"/>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4A003CB-F6D6-4509-AB2E-F6974CDC6401}"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90082"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90082" y="1999034"/>
            <a:ext cx="3655181" cy="264321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8" name="页脚占位符 7"/>
          <p:cNvSpPr>
            <a:spLocks noGrp="1"/>
          </p:cNvSpPr>
          <p:nvPr>
            <p:ph type="ftr" sz="quarter" idx="1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 name="灯片编号占位符 8"/>
          <p:cNvSpPr>
            <a:spLocks noGrp="1"/>
          </p:cNvSpPr>
          <p:nvPr>
            <p:ph type="sldNum" sz="quarter" idx="1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47A31B5-2DF2-4B9C-9CD5-B0E065843C24}"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4" name="页脚占位符 3"/>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灯片编号占位符 4"/>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F8C5103-0218-4F2E-94E6-B58F52EC240E}"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3" name="日期占位符 1"/>
          <p:cNvSpPr>
            <a:spLocks noGrp="1"/>
          </p:cNvSpPr>
          <p:nvPr>
            <p:ph type="dt" sz="half" idx="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4" name="页脚占位符 2"/>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5" name="灯片编号占位符 3"/>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4E4DCF-F92C-408B-AC8D-BC726162C919}"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页脚占位符 5"/>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1328774-CFAF-400B-9554-0757EC426630}"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宋体" panose="02010600030101010101" pitchFamily="2" charset="-122"/>
            </a:endParaRPr>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2"/>
          </p:nvPr>
        </p:nvSpPr>
        <p:spPr>
          <a:xfrm>
            <a:off x="457200" y="4684713"/>
            <a:ext cx="2133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6" name="页脚占位符 5"/>
          <p:cNvSpPr>
            <a:spLocks noGrp="1"/>
          </p:cNvSpPr>
          <p:nvPr>
            <p:ph type="ftr" sz="quarter" idx="3"/>
          </p:nvPr>
        </p:nvSpPr>
        <p:spPr>
          <a:xfrm>
            <a:off x="3124200" y="4684713"/>
            <a:ext cx="2895600" cy="357188"/>
          </a:xfrm>
        </p:spPr>
        <p:txBody>
          <a:bodyPr/>
          <a:lstStyle>
            <a:lvl1pPr eaLnBrk="1" hangingPunct="1">
              <a:buFont typeface="Arial" panose="020B0604020202020204" pitchFamily="34" charset="0"/>
              <a:buNone/>
              <a:defRPr noProof="1">
                <a:cs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7" name="灯片编号占位符 6"/>
          <p:cNvSpPr>
            <a:spLocks noGrp="1"/>
          </p:cNvSpPr>
          <p:nvPr>
            <p:ph type="sldNum" sz="quarter" idx="4"/>
          </p:nvPr>
        </p:nvSpPr>
        <p:spPr>
          <a:xfrm>
            <a:off x="6553200" y="4684713"/>
            <a:ext cx="2133600" cy="357188"/>
          </a:xfrm>
        </p:spPr>
        <p:txBody>
          <a:bodyPr vert="horz" wrap="square" lIns="91440" tIns="45720" rIns="91440" bIns="45720" numCol="1" anchor="t" anchorCtr="0" compatLnSpc="1"/>
          <a:lstStyle>
            <a:lvl1pPr eaLnBrk="1" hangingPunct="1">
              <a:buFont typeface="Arial" panose="020B0604020202020204" pitchFamily="34" charset="0"/>
              <a:buNone/>
              <a:defRPr noProof="1">
                <a:cs typeface="+mn-ea"/>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ABDE749A-2D0A-4973-A8D9-699D67ACD93D}" type="slidenum">
              <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ea"/>
              </a:rPr>
            </a:fld>
            <a:endParaRPr kumimoji="0" lang="zh-CN" altLang="en-US" sz="18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354013" y="2462213"/>
            <a:ext cx="8229600" cy="857250"/>
          </a:xfrm>
          <a:prstGeom prst="rect">
            <a:avLst/>
          </a:prstGeom>
          <a:noFill/>
          <a:ln w="9525">
            <a:noFill/>
          </a:ln>
        </p:spPr>
        <p:txBody>
          <a:bodyPr anchor="ctr"/>
          <a:p>
            <a:pPr lvl="0"/>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buFont typeface="Arial" panose="020B0604020202020204" pitchFamily="34" charset="0"/>
        <a:defRPr sz="4400" kern="1200">
          <a:solidFill>
            <a:schemeClr val="tx2"/>
          </a:solidFill>
          <a:latin typeface="+mj-lt"/>
          <a:ea typeface="+mj-ea"/>
          <a:cs typeface="宋体" panose="02010600030101010101" pitchFamily="2" charset="-122"/>
        </a:defRPr>
      </a:lvl1pPr>
      <a:lvl2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5pPr>
      <a:lvl6pPr marL="4572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6pPr>
      <a:lvl7pPr marL="9144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7pPr>
      <a:lvl8pPr marL="13716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8pPr>
      <a:lvl9pPr marL="18288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ea typeface="宋体" panose="02010600030101010101" pitchFamily="2" charset="-122"/>
          <a:cs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宋体" panose="02010600030101010101" pitchFamily="2" charset="-122"/>
        </a:defRPr>
      </a:lvl1pPr>
      <a:lvl2pPr marL="742950" lvl="1"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2pPr>
      <a:lvl3pPr marL="1143000" lvl="2"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宋体" panose="02010600030101010101" pitchFamily="2" charset="-122"/>
        </a:defRPr>
      </a:lvl3pPr>
      <a:lvl4pPr marL="1600200" lvl="3"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宋体" panose="02010600030101010101" pitchFamily="2" charset="-122"/>
        </a:defRPr>
      </a:lvl4pPr>
      <a:lvl5pPr marL="2057400" lvl="4"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宋体" panose="02010600030101010101" pitchFamily="2" charset="-122"/>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tags" Target="../tags/tag57.xml"/><Relationship Id="rId5" Type="http://schemas.openxmlformats.org/officeDocument/2006/relationships/image" Target="../media/image13.png"/><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tags" Target="../tags/tag59.xml"/><Relationship Id="rId2" Type="http://schemas.openxmlformats.org/officeDocument/2006/relationships/image" Target="../media/image15.png"/><Relationship Id="rId1" Type="http://schemas.openxmlformats.org/officeDocument/2006/relationships/tags" Target="../tags/tag58.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tags" Target="../tags/tag68.xml"/><Relationship Id="rId3" Type="http://schemas.openxmlformats.org/officeDocument/2006/relationships/image" Target="../media/image22.png"/><Relationship Id="rId2" Type="http://schemas.openxmlformats.org/officeDocument/2006/relationships/tags" Target="../tags/tag67.xml"/><Relationship Id="rId1" Type="http://schemas.openxmlformats.org/officeDocument/2006/relationships/tags" Target="../tags/tag66.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tags" Target="../tags/tag71.xml"/><Relationship Id="rId3" Type="http://schemas.openxmlformats.org/officeDocument/2006/relationships/image" Target="../media/image22.png"/><Relationship Id="rId2" Type="http://schemas.openxmlformats.org/officeDocument/2006/relationships/tags" Target="../tags/tag70.xml"/><Relationship Id="rId1" Type="http://schemas.openxmlformats.org/officeDocument/2006/relationships/tags" Target="../tags/tag6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image" Target="../media/image27.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image" Target="../media/image29.png"/><Relationship Id="rId3" Type="http://schemas.openxmlformats.org/officeDocument/2006/relationships/tags" Target="../tags/tag85.xml"/><Relationship Id="rId2" Type="http://schemas.openxmlformats.org/officeDocument/2006/relationships/image" Target="../media/image28.png"/><Relationship Id="rId1" Type="http://schemas.openxmlformats.org/officeDocument/2006/relationships/tags" Target="../tags/tag84.xml"/></Relationships>
</file>

<file path=ppt/slides/_rels/slide21.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image" Target="../media/image31.png"/><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image" Target="../media/image30.png"/><Relationship Id="rId2" Type="http://schemas.openxmlformats.org/officeDocument/2006/relationships/tags" Target="../tags/tag87.xml"/><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9.xml"/><Relationship Id="rId5" Type="http://schemas.openxmlformats.org/officeDocument/2006/relationships/image" Target="../media/image33.png"/><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image" Target="../media/image37.png"/><Relationship Id="rId4" Type="http://schemas.openxmlformats.org/officeDocument/2006/relationships/tags" Target="../tags/tag109.xml"/><Relationship Id="rId3" Type="http://schemas.openxmlformats.org/officeDocument/2006/relationships/image" Target="../media/image36.png"/><Relationship Id="rId2" Type="http://schemas.openxmlformats.org/officeDocument/2006/relationships/tags" Target="../tags/tag108.xml"/><Relationship Id="rId1" Type="http://schemas.openxmlformats.org/officeDocument/2006/relationships/tags" Target="../tags/tag107.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114.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tags" Target="../tags/tag113.xml"/><Relationship Id="rId1" Type="http://schemas.openxmlformats.org/officeDocument/2006/relationships/image" Target="../media/image38.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42.png"/><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3" Type="http://schemas.openxmlformats.org/officeDocument/2006/relationships/slideLayout" Target="../slideLayouts/slideLayout2.xml"/><Relationship Id="rId12" Type="http://schemas.openxmlformats.org/officeDocument/2006/relationships/image" Target="../media/image6.png"/><Relationship Id="rId11" Type="http://schemas.openxmlformats.org/officeDocument/2006/relationships/tags" Target="../tags/tag11.xml"/><Relationship Id="rId10" Type="http://schemas.openxmlformats.org/officeDocument/2006/relationships/image" Target="../media/image5.jpeg"/><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tags" Target="../tags/tag120.xml"/><Relationship Id="rId5" Type="http://schemas.openxmlformats.org/officeDocument/2006/relationships/image" Target="../media/image44.png"/><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image" Target="../media/image43.png"/><Relationship Id="rId1" Type="http://schemas.openxmlformats.org/officeDocument/2006/relationships/tags" Target="../tags/tag1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tags" Target="../tags/tag123.xml"/><Relationship Id="rId4" Type="http://schemas.openxmlformats.org/officeDocument/2006/relationships/image" Target="../media/image50.png"/><Relationship Id="rId3" Type="http://schemas.openxmlformats.org/officeDocument/2006/relationships/tags" Target="../tags/tag122.xml"/><Relationship Id="rId2" Type="http://schemas.openxmlformats.org/officeDocument/2006/relationships/image" Target="../media/image49.png"/><Relationship Id="rId1" Type="http://schemas.openxmlformats.org/officeDocument/2006/relationships/tags" Target="../tags/tag12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9.xml"/><Relationship Id="rId6" Type="http://schemas.openxmlformats.org/officeDocument/2006/relationships/image" Target="../media/image24.png"/><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54.png"/><Relationship Id="rId1"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7" Type="http://schemas.openxmlformats.org/officeDocument/2006/relationships/notesSlide" Target="../notesSlides/notesSlide1.xml"/><Relationship Id="rId26" Type="http://schemas.openxmlformats.org/officeDocument/2006/relationships/slideLayout" Target="../slideLayouts/slideLayout2.xml"/><Relationship Id="rId25" Type="http://schemas.openxmlformats.org/officeDocument/2006/relationships/tags" Target="../tags/tag36.xml"/><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tags" Target="../tags/tag13.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png"/><Relationship Id="rId6" Type="http://schemas.openxmlformats.org/officeDocument/2006/relationships/tags" Target="../tags/tag47.xml"/><Relationship Id="rId5" Type="http://schemas.openxmlformats.org/officeDocument/2006/relationships/image" Target="../media/image8.png"/><Relationship Id="rId4" Type="http://schemas.openxmlformats.org/officeDocument/2006/relationships/tags" Target="../tags/tag46.xml"/><Relationship Id="rId3" Type="http://schemas.openxmlformats.org/officeDocument/2006/relationships/image" Target="../media/image7.png"/><Relationship Id="rId2" Type="http://schemas.openxmlformats.org/officeDocument/2006/relationships/tags" Target="../tags/tag45.xml"/><Relationship Id="rId1" Type="http://schemas.openxmlformats.org/officeDocument/2006/relationships/tags" Target="../tags/tag44.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2.xml"/><Relationship Id="rId7" Type="http://schemas.openxmlformats.org/officeDocument/2006/relationships/image" Target="../media/image12.png"/><Relationship Id="rId6" Type="http://schemas.openxmlformats.org/officeDocument/2006/relationships/tags" Target="../tags/tag51.xml"/><Relationship Id="rId5" Type="http://schemas.openxmlformats.org/officeDocument/2006/relationships/image" Target="../media/image11.png"/><Relationship Id="rId4" Type="http://schemas.openxmlformats.org/officeDocument/2006/relationships/tags" Target="../tags/tag50.xml"/><Relationship Id="rId3" Type="http://schemas.openxmlformats.org/officeDocument/2006/relationships/image" Target="../media/image10.png"/><Relationship Id="rId2" Type="http://schemas.openxmlformats.org/officeDocument/2006/relationships/tags" Target="../tags/tag49.xml"/><Relationship Id="rId1" Type="http://schemas.openxmlformats.org/officeDocument/2006/relationships/tags" Target="../tags/tag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0" name="文本框 3"/>
          <p:cNvSpPr txBox="1"/>
          <p:nvPr/>
        </p:nvSpPr>
        <p:spPr>
          <a:xfrm>
            <a:off x="1219200" y="2913063"/>
            <a:ext cx="6530975" cy="1999615"/>
          </a:xfrm>
          <a:prstGeom prst="rect">
            <a:avLst/>
          </a:prstGeom>
          <a:noFill/>
          <a:ln w="9525">
            <a:noFill/>
          </a:ln>
        </p:spPr>
        <p:txBody>
          <a:bodyPr>
            <a:spAutoFit/>
          </a:bodyPr>
          <a:p>
            <a:pPr algn="ctr" eaLnBrk="1" hangingPunct="1">
              <a:buFont typeface="Arial" panose="020B0604020202020204" pitchFamily="34" charset="0"/>
            </a:pP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榕教之窗</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系统</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五区小学报名</a:t>
            </a:r>
            <a:endParaRPr lang="zh-CN" altLang="en-US" sz="3200" b="1" dirty="0">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pPr>
            <a:r>
              <a:rPr lang="zh-CN" altLang="en-US" sz="3200" b="1" dirty="0">
                <a:latin typeface="微软雅黑" panose="020B0503020204020204" pitchFamily="34" charset="-122"/>
                <a:ea typeface="微软雅黑" panose="020B0503020204020204" pitchFamily="34" charset="-122"/>
              </a:rPr>
              <a:t>家长操作指南</a:t>
            </a:r>
            <a:endParaRPr lang="zh-CN" altLang="en-US" sz="3200" dirty="0">
              <a:latin typeface="Arial" panose="020B0604020202020204" pitchFamily="34" charset="0"/>
            </a:endParaRPr>
          </a:p>
          <a:p>
            <a:pPr algn="ctr" eaLnBrk="1" hangingPunct="1">
              <a:lnSpc>
                <a:spcPct val="150000"/>
              </a:lnSpc>
              <a:buFont typeface="Arial" panose="020B0604020202020204" pitchFamily="34" charset="0"/>
            </a:pPr>
            <a:r>
              <a:rPr lang="zh-CN" altLang="en-US" sz="2000" dirty="0">
                <a:latin typeface="华文中宋" panose="02010600040101010101" pitchFamily="2" charset="-122"/>
                <a:ea typeface="华文中宋" panose="02010600040101010101" pitchFamily="2" charset="-122"/>
                <a:sym typeface="+mn-ea"/>
              </a:rPr>
              <a:t>福州市教育局      </a:t>
            </a:r>
            <a:endParaRPr lang="zh-CN" altLang="en-US" sz="2000" dirty="0">
              <a:latin typeface="华文中宋" panose="02010600040101010101" pitchFamily="2" charset="-122"/>
              <a:ea typeface="华文中宋" panose="02010600040101010101" pitchFamily="2" charset="-122"/>
            </a:endParaRPr>
          </a:p>
          <a:p>
            <a:pPr algn="ctr" eaLnBrk="1" hangingPunct="1">
              <a:lnSpc>
                <a:spcPct val="150000"/>
              </a:lnSpc>
              <a:buFont typeface="Arial" panose="020B0604020202020204" pitchFamily="34" charset="0"/>
            </a:pPr>
            <a:r>
              <a:rPr lang="en-US" altLang="zh-CN" sz="2000" dirty="0">
                <a:latin typeface="华文中宋" panose="02010600040101010101" pitchFamily="2" charset="-122"/>
                <a:ea typeface="华文中宋" panose="02010600040101010101" pitchFamily="2" charset="-122"/>
                <a:sym typeface="+mn-ea"/>
              </a:rPr>
              <a:t>2026</a:t>
            </a:r>
            <a:r>
              <a:rPr lang="zh-CN" altLang="en-US" sz="2000" dirty="0">
                <a:latin typeface="华文中宋" panose="02010600040101010101" pitchFamily="2" charset="-122"/>
                <a:ea typeface="华文中宋" panose="02010600040101010101" pitchFamily="2" charset="-122"/>
                <a:sym typeface="+mn-ea"/>
              </a:rPr>
              <a:t>年</a:t>
            </a:r>
            <a:r>
              <a:rPr lang="en-US" altLang="zh-CN" sz="2000" dirty="0">
                <a:latin typeface="华文中宋" panose="02010600040101010101" pitchFamily="2" charset="-122"/>
                <a:ea typeface="华文中宋" panose="02010600040101010101" pitchFamily="2" charset="-122"/>
                <a:sym typeface="+mn-ea"/>
              </a:rPr>
              <a:t>6</a:t>
            </a:r>
            <a:r>
              <a:rPr lang="zh-CN" altLang="en-US" sz="2000" dirty="0">
                <a:latin typeface="华文中宋" panose="02010600040101010101" pitchFamily="2" charset="-122"/>
                <a:ea typeface="华文中宋" panose="02010600040101010101" pitchFamily="2" charset="-122"/>
                <a:sym typeface="+mn-ea"/>
              </a:rPr>
              <a:t>月</a:t>
            </a:r>
            <a:endParaRPr lang="zh-CN" altLang="en-US" sz="2000" dirty="0">
              <a:latin typeface="华文中宋" panose="02010600040101010101" pitchFamily="2" charset="-122"/>
              <a:ea typeface="华文中宋" panose="0201060004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11430" y="0"/>
            <a:ext cx="9155430" cy="25114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报名操作步骤：</a:t>
            </a:r>
            <a:r>
              <a:rPr lang="zh-CN" sz="1600" b="1" dirty="0">
                <a:solidFill>
                  <a:srgbClr val="606060"/>
                </a:solidFill>
                <a:sym typeface="+mn-ea"/>
              </a:rPr>
              <a:t>进入报名入口</a:t>
            </a:r>
            <a:r>
              <a:rPr lang="en-US" altLang="zh-CN" sz="1600" b="1" dirty="0">
                <a:solidFill>
                  <a:srgbClr val="FF0000"/>
                </a:solidFill>
                <a:sym typeface="+mn-ea"/>
              </a:rPr>
              <a:t>（</a:t>
            </a:r>
            <a:r>
              <a:rPr lang="en-US" altLang="zh-CN" sz="1600" b="1" dirty="0">
                <a:solidFill>
                  <a:srgbClr val="FF0000"/>
                </a:solidFill>
                <a:sym typeface="+mn-ea"/>
              </a:rPr>
              <a:t>闽政通app</a:t>
            </a:r>
            <a:r>
              <a:rPr lang="en-US" altLang="zh-CN" sz="1600" b="1" dirty="0">
                <a:solidFill>
                  <a:srgbClr val="FF0000"/>
                </a:solidFill>
                <a:sym typeface="+mn-ea"/>
              </a:rPr>
              <a:t>）</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4" name="文本框 1"/>
          <p:cNvSpPr txBox="1"/>
          <p:nvPr>
            <p:custDataLst>
              <p:tags r:id="rId1"/>
            </p:custDataLst>
          </p:nvPr>
        </p:nvSpPr>
        <p:spPr>
          <a:xfrm>
            <a:off x="1548130" y="743585"/>
            <a:ext cx="2068830" cy="460375"/>
          </a:xfrm>
          <a:prstGeom prst="rect">
            <a:avLst/>
          </a:prstGeom>
          <a:noFill/>
          <a:ln w="9525">
            <a:noFill/>
          </a:ln>
        </p:spPr>
        <p:txBody>
          <a:bodyPr wrap="none">
            <a:spAutoFit/>
          </a:bodyPr>
          <a:p>
            <a:pPr eaLnBrk="1" hangingPunct="1">
              <a:buFont typeface="Arial" panose="020B0604020202020204" pitchFamily="34" charset="0"/>
            </a:pPr>
            <a:r>
              <a:rPr lang="en-US" altLang="zh-CN" sz="1200" b="1" dirty="0">
                <a:latin typeface="Arial" panose="020B0604020202020204" pitchFamily="34" charset="0"/>
              </a:rPr>
              <a:t>1</a:t>
            </a:r>
            <a:r>
              <a:rPr lang="zh-CN" altLang="en-US" sz="1200" b="1" dirty="0">
                <a:latin typeface="Arial" panose="020B0604020202020204" pitchFamily="34" charset="0"/>
              </a:rPr>
              <a:t>、打开并登录</a:t>
            </a:r>
            <a:r>
              <a:rPr lang="zh-CN" sz="1200" b="1" dirty="0">
                <a:latin typeface="Arial" panose="020B0604020202020204" pitchFamily="34" charset="0"/>
              </a:rPr>
              <a:t>闽政通</a:t>
            </a:r>
            <a:r>
              <a:rPr lang="en-US" altLang="zh-CN" sz="1200" b="1" dirty="0">
                <a:latin typeface="Arial" panose="020B0604020202020204" pitchFamily="34" charset="0"/>
              </a:rPr>
              <a:t>app</a:t>
            </a:r>
            <a:r>
              <a:rPr lang="zh-CN" altLang="en-US" sz="1200" b="1" dirty="0">
                <a:latin typeface="Arial" panose="020B0604020202020204" pitchFamily="34" charset="0"/>
              </a:rPr>
              <a:t>，</a:t>
            </a:r>
            <a:endParaRPr lang="zh-CN" altLang="en-US" sz="1200" b="1" dirty="0">
              <a:latin typeface="Arial" panose="020B0604020202020204" pitchFamily="34" charset="0"/>
            </a:endParaRPr>
          </a:p>
          <a:p>
            <a:pPr eaLnBrk="1" hangingPunct="1">
              <a:buFont typeface="Arial" panose="020B0604020202020204" pitchFamily="34" charset="0"/>
            </a:pPr>
            <a:r>
              <a:rPr lang="zh-CN" altLang="en-US" sz="1200" b="1" dirty="0">
                <a:latin typeface="Arial" panose="020B0604020202020204" pitchFamily="34" charset="0"/>
              </a:rPr>
              <a:t> </a:t>
            </a:r>
            <a:r>
              <a:rPr lang="en-US" altLang="zh-CN" sz="1200" b="1" dirty="0">
                <a:latin typeface="Arial" panose="020B0604020202020204" pitchFamily="34" charset="0"/>
              </a:rPr>
              <a:t>        </a:t>
            </a:r>
            <a:r>
              <a:rPr lang="zh-CN" altLang="en-US" sz="1200" b="1" dirty="0">
                <a:latin typeface="Arial" panose="020B0604020202020204" pitchFamily="34" charset="0"/>
              </a:rPr>
              <a:t>点击【搜索服务】</a:t>
            </a:r>
            <a:endParaRPr lang="en-US" altLang="zh-CN" sz="1200" b="1" dirty="0">
              <a:latin typeface="Arial" panose="020B0604020202020204" pitchFamily="34" charset="0"/>
            </a:endParaRPr>
          </a:p>
        </p:txBody>
      </p:sp>
      <p:sp>
        <p:nvSpPr>
          <p:cNvPr id="9" name="文本框 1"/>
          <p:cNvSpPr txBox="1"/>
          <p:nvPr>
            <p:custDataLst>
              <p:tags r:id="rId2"/>
            </p:custDataLst>
          </p:nvPr>
        </p:nvSpPr>
        <p:spPr>
          <a:xfrm>
            <a:off x="4280218" y="743585"/>
            <a:ext cx="3327400" cy="460375"/>
          </a:xfrm>
          <a:prstGeom prst="rect">
            <a:avLst/>
          </a:prstGeom>
          <a:noFill/>
          <a:ln w="9525">
            <a:noFill/>
          </a:ln>
        </p:spPr>
        <p:txBody>
          <a:bodyPr wrap="none">
            <a:spAutoFit/>
          </a:bodyPr>
          <a:p>
            <a:pPr algn="ctr" eaLnBrk="1" hangingPunct="1">
              <a:buFont typeface="Arial" panose="020B0604020202020204" pitchFamily="34" charset="0"/>
            </a:pPr>
            <a:r>
              <a:rPr lang="en-US" altLang="zh-CN" sz="1200" b="1" dirty="0">
                <a:latin typeface="Arial" panose="020B0604020202020204" pitchFamily="34" charset="0"/>
              </a:rPr>
              <a:t>2</a:t>
            </a:r>
            <a:r>
              <a:rPr lang="zh-CN" altLang="en-US" sz="1200" b="1" dirty="0">
                <a:latin typeface="Arial" panose="020B0604020202020204" pitchFamily="34" charset="0"/>
              </a:rPr>
              <a:t>、在搜索栏输入</a:t>
            </a:r>
            <a:r>
              <a:rPr lang="en-US" altLang="zh-CN" sz="1200" b="1" dirty="0">
                <a:latin typeface="Arial" panose="020B0604020202020204" pitchFamily="34" charset="0"/>
              </a:rPr>
              <a:t>“</a:t>
            </a:r>
            <a:r>
              <a:rPr lang="zh-CN" altLang="en-US" sz="1200" b="1" dirty="0">
                <a:latin typeface="Arial" panose="020B0604020202020204" pitchFamily="34" charset="0"/>
              </a:rPr>
              <a:t>小学入学</a:t>
            </a:r>
            <a:r>
              <a:rPr lang="en-US" altLang="zh-CN" sz="1200" b="1" dirty="0">
                <a:latin typeface="Arial" panose="020B0604020202020204" pitchFamily="34" charset="0"/>
              </a:rPr>
              <a:t>”</a:t>
            </a:r>
            <a:r>
              <a:rPr lang="zh-CN" altLang="en-US" sz="1200" b="1" dirty="0">
                <a:latin typeface="Arial" panose="020B0604020202020204" pitchFamily="34" charset="0"/>
              </a:rPr>
              <a:t>，点击【搜索】，</a:t>
            </a:r>
            <a:endParaRPr lang="zh-CN" altLang="en-US" sz="1200" b="1" dirty="0">
              <a:latin typeface="Arial" panose="020B0604020202020204" pitchFamily="34" charset="0"/>
            </a:endParaRPr>
          </a:p>
          <a:p>
            <a:pPr algn="ctr" eaLnBrk="1" hangingPunct="1">
              <a:buFont typeface="Arial" panose="020B0604020202020204" pitchFamily="34" charset="0"/>
            </a:pPr>
            <a:r>
              <a:rPr lang="zh-CN" altLang="en-US" sz="1200" b="1" dirty="0">
                <a:latin typeface="Arial" panose="020B0604020202020204" pitchFamily="34" charset="0"/>
              </a:rPr>
              <a:t> </a:t>
            </a:r>
            <a:r>
              <a:rPr lang="en-US" altLang="zh-CN" sz="1200" b="1" dirty="0">
                <a:latin typeface="Arial" panose="020B0604020202020204" pitchFamily="34" charset="0"/>
              </a:rPr>
              <a:t>    </a:t>
            </a:r>
            <a:r>
              <a:rPr lang="zh-CN" altLang="en-US" sz="1200" b="1" dirty="0">
                <a:latin typeface="Arial" panose="020B0604020202020204" pitchFamily="34" charset="0"/>
              </a:rPr>
              <a:t>再点击查找到的【小学入学报名】</a:t>
            </a:r>
            <a:endParaRPr lang="en-US" altLang="zh-CN" sz="1200" b="1" dirty="0">
              <a:latin typeface="Arial" panose="020B0604020202020204" pitchFamily="34" charset="0"/>
            </a:endParaRPr>
          </a:p>
        </p:txBody>
      </p:sp>
      <p:sp>
        <p:nvSpPr>
          <p:cNvPr id="25603" name="矩形标注 1073742923"/>
          <p:cNvSpPr/>
          <p:nvPr>
            <p:custDataLst>
              <p:tags r:id="rId3"/>
            </p:custDataLst>
          </p:nvPr>
        </p:nvSpPr>
        <p:spPr>
          <a:xfrm>
            <a:off x="3491865" y="2167255"/>
            <a:ext cx="1170305" cy="318770"/>
          </a:xfrm>
          <a:prstGeom prst="wedgeRectCallout">
            <a:avLst>
              <a:gd name="adj1" fmla="val 62262"/>
              <a:gd name="adj2" fmla="val 9760"/>
            </a:avLst>
          </a:prstGeom>
          <a:solidFill>
            <a:srgbClr val="FFFFFF"/>
          </a:solidFill>
          <a:ln w="38100" cap="flat" cmpd="sng">
            <a:solidFill>
              <a:srgbClr val="FF00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000" b="1" dirty="0">
                <a:solidFill>
                  <a:srgbClr val="FF0000"/>
                </a:solidFill>
                <a:latin typeface="微软雅黑" panose="020B0503020204020204" pitchFamily="34" charset="-122"/>
                <a:ea typeface="微软雅黑" panose="020B0503020204020204" pitchFamily="34" charset="-122"/>
              </a:rPr>
              <a:t>请选择</a:t>
            </a:r>
            <a:r>
              <a:rPr lang="zh-CN" altLang="en-US" sz="1000" b="1" dirty="0">
                <a:solidFill>
                  <a:srgbClr val="FF0000"/>
                </a:solidFill>
                <a:latin typeface="微软雅黑" panose="020B0503020204020204" pitchFamily="34" charset="-122"/>
                <a:ea typeface="微软雅黑" panose="020B0503020204020204" pitchFamily="34" charset="-122"/>
              </a:rPr>
              <a:t>此项</a:t>
            </a:r>
            <a:endParaRPr lang="zh-CN" altLang="en-US" sz="1000" b="1"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4"/>
            </p:custDataLst>
          </p:nvPr>
        </p:nvPicPr>
        <p:blipFill>
          <a:blip r:embed="rId5"/>
          <a:stretch>
            <a:fillRect/>
          </a:stretch>
        </p:blipFill>
        <p:spPr>
          <a:xfrm>
            <a:off x="4787900" y="1195705"/>
            <a:ext cx="1869440" cy="3545205"/>
          </a:xfrm>
          <a:prstGeom prst="rect">
            <a:avLst/>
          </a:prstGeom>
        </p:spPr>
      </p:pic>
      <p:pic>
        <p:nvPicPr>
          <p:cNvPr id="3" name="图片 2"/>
          <p:cNvPicPr>
            <a:picLocks noChangeAspect="1"/>
          </p:cNvPicPr>
          <p:nvPr>
            <p:custDataLst>
              <p:tags r:id="rId6"/>
            </p:custDataLst>
          </p:nvPr>
        </p:nvPicPr>
        <p:blipFill>
          <a:blip r:embed="rId7"/>
          <a:stretch>
            <a:fillRect/>
          </a:stretch>
        </p:blipFill>
        <p:spPr>
          <a:xfrm>
            <a:off x="1619250" y="1195705"/>
            <a:ext cx="1872615" cy="3818890"/>
          </a:xfrm>
          <a:prstGeom prst="rect">
            <a:avLst/>
          </a:prstGeom>
        </p:spPr>
      </p:pic>
      <p:sp>
        <p:nvSpPr>
          <p:cNvPr id="4" name="矩形 3"/>
          <p:cNvSpPr/>
          <p:nvPr/>
        </p:nvSpPr>
        <p:spPr>
          <a:xfrm>
            <a:off x="1979930" y="1203325"/>
            <a:ext cx="935990" cy="288290"/>
          </a:xfrm>
          <a:prstGeom prst="rect">
            <a:avLst/>
          </a:prstGeom>
          <a:noFill/>
          <a:ln w="19050" cap="flat" cmpd="sng">
            <a:solidFill>
              <a:srgbClr val="FF0000"/>
            </a:solidFill>
            <a:prstDash val="solid"/>
            <a:miter lim="800000"/>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箭头连接符 4"/>
          <p:cNvCxnSpPr>
            <a:stCxn id="4" idx="3"/>
          </p:cNvCxnSpPr>
          <p:nvPr/>
        </p:nvCxnSpPr>
        <p:spPr>
          <a:xfrm>
            <a:off x="2915920" y="1347470"/>
            <a:ext cx="2376170" cy="287655"/>
          </a:xfrm>
          <a:prstGeom prst="straightConnector1">
            <a:avLst/>
          </a:prstGeom>
          <a:ln w="22225">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advTm="19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randombar(horizontal)">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sz="1600" b="1" dirty="0">
                <a:solidFill>
                  <a:srgbClr val="606060"/>
                </a:solidFill>
                <a:sym typeface="+mn-ea"/>
              </a:rPr>
              <a:t>电脑</a:t>
            </a:r>
            <a:r>
              <a:rPr lang="zh-CN" sz="1600" b="1" dirty="0">
                <a:solidFill>
                  <a:srgbClr val="606060"/>
                </a:solidFill>
                <a:sym typeface="+mn-ea"/>
              </a:rPr>
              <a:t>端进入报名入口</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文本框 6"/>
          <p:cNvSpPr txBox="1"/>
          <p:nvPr/>
        </p:nvSpPr>
        <p:spPr>
          <a:xfrm>
            <a:off x="251460" y="628015"/>
            <a:ext cx="8711565" cy="1080770"/>
          </a:xfrm>
          <a:prstGeom prst="rect">
            <a:avLst/>
          </a:prstGeom>
          <a:noFill/>
        </p:spPr>
        <p:txBody>
          <a:bodyPr wrap="square" rtlCol="0" anchor="t">
            <a:noAutofit/>
          </a:bodyPr>
          <a:p>
            <a:pPr eaLnBrk="1" hangingPunct="1">
              <a:lnSpc>
                <a:spcPct val="150000"/>
              </a:lnSpc>
              <a:buFont typeface="Arial" panose="020B0604020202020204" pitchFamily="34" charset="0"/>
            </a:pPr>
            <a:r>
              <a:rPr lang="en-US" altLang="zh-CN" sz="1400" dirty="0">
                <a:latin typeface="微软雅黑" panose="020B0503020204020204" pitchFamily="34" charset="-122"/>
                <a:ea typeface="微软雅黑" panose="020B0503020204020204" pitchFamily="34" charset="-122"/>
                <a:sym typeface="+mn-ea"/>
              </a:rPr>
              <a:t>      </a:t>
            </a:r>
            <a:r>
              <a:rPr lang="zh-CN" altLang="en-US" sz="1400" dirty="0">
                <a:latin typeface="微软雅黑" panose="020B0503020204020204" pitchFamily="34" charset="-122"/>
                <a:ea typeface="微软雅黑" panose="020B0503020204020204" pitchFamily="34" charset="-122"/>
                <a:sym typeface="+mn-ea"/>
              </a:rPr>
              <a:t>访问“榕教之窗”网站地址：</a:t>
            </a:r>
            <a:r>
              <a:rPr sz="1400" dirty="0">
                <a:latin typeface="微软雅黑" panose="020B0503020204020204" pitchFamily="34" charset="-122"/>
                <a:ea typeface="微软雅黑" panose="020B0503020204020204" pitchFamily="34" charset="-122"/>
                <a:sym typeface="+mn-ea"/>
              </a:rPr>
              <a:t>https://rjzc.fzedu.pub/home</a:t>
            </a:r>
            <a:r>
              <a:rPr lang="zh-CN" altLang="en-US" sz="1400" dirty="0">
                <a:latin typeface="微软雅黑" panose="020B0503020204020204" pitchFamily="34" charset="-122"/>
                <a:ea typeface="微软雅黑" panose="020B0503020204020204" pitchFamily="34" charset="-122"/>
                <a:sym typeface="+mn-ea"/>
              </a:rPr>
              <a:t>（</a:t>
            </a:r>
            <a:r>
              <a:rPr lang="zh-CN" altLang="en-US" sz="1400" dirty="0">
                <a:solidFill>
                  <a:srgbClr val="FF0000"/>
                </a:solidFill>
                <a:latin typeface="微软雅黑" panose="020B0503020204020204" pitchFamily="34" charset="-122"/>
                <a:ea typeface="微软雅黑" panose="020B0503020204020204" pitchFamily="34" charset="-122"/>
                <a:sym typeface="+mn-ea"/>
              </a:rPr>
              <a:t>建议使用谷歌浏览器或360极速模式浏览器</a:t>
            </a:r>
            <a:r>
              <a:rPr lang="zh-CN" altLang="en-US" sz="1400" dirty="0">
                <a:latin typeface="微软雅黑" panose="020B0503020204020204" pitchFamily="34" charset="-122"/>
                <a:ea typeface="微软雅黑" panose="020B0503020204020204" pitchFamily="34" charset="-122"/>
                <a:sym typeface="+mn-ea"/>
              </a:rPr>
              <a:t>），点击“登录”，使用</a:t>
            </a:r>
            <a:r>
              <a:rPr sz="1400" dirty="0">
                <a:latin typeface="微软雅黑" panose="020B0503020204020204" pitchFamily="34" charset="-122"/>
                <a:ea typeface="微软雅黑" panose="020B0503020204020204" pitchFamily="34" charset="-122"/>
                <a:sym typeface="+mn-ea"/>
              </a:rPr>
              <a:t>e福州app</a:t>
            </a:r>
            <a:r>
              <a:rPr lang="zh-CN" sz="1400" dirty="0">
                <a:latin typeface="微软雅黑" panose="020B0503020204020204" pitchFamily="34" charset="-122"/>
                <a:ea typeface="微软雅黑" panose="020B0503020204020204" pitchFamily="34" charset="-122"/>
                <a:sym typeface="+mn-ea"/>
              </a:rPr>
              <a:t>或闽政通</a:t>
            </a:r>
            <a:r>
              <a:rPr lang="en-US" altLang="zh-CN" sz="1400" dirty="0">
                <a:latin typeface="微软雅黑" panose="020B0503020204020204" pitchFamily="34" charset="-122"/>
                <a:ea typeface="微软雅黑" panose="020B0503020204020204" pitchFamily="34" charset="-122"/>
                <a:sym typeface="+mn-ea"/>
              </a:rPr>
              <a:t>app</a:t>
            </a:r>
            <a:r>
              <a:rPr sz="1400" dirty="0">
                <a:latin typeface="微软雅黑" panose="020B0503020204020204" pitchFamily="34" charset="-122"/>
                <a:ea typeface="微软雅黑" panose="020B0503020204020204" pitchFamily="34" charset="-122"/>
                <a:sym typeface="+mn-ea"/>
              </a:rPr>
              <a:t>扫描登录或</a:t>
            </a:r>
            <a:r>
              <a:rPr lang="zh-CN" sz="1400" dirty="0">
                <a:latin typeface="微软雅黑" panose="020B0503020204020204" pitchFamily="34" charset="-122"/>
                <a:ea typeface="微软雅黑" panose="020B0503020204020204" pitchFamily="34" charset="-122"/>
                <a:sym typeface="+mn-ea"/>
              </a:rPr>
              <a:t>用户密码</a:t>
            </a:r>
            <a:r>
              <a:rPr sz="1400" dirty="0">
                <a:latin typeface="微软雅黑" panose="020B0503020204020204" pitchFamily="34" charset="-122"/>
                <a:ea typeface="微软雅黑" panose="020B0503020204020204" pitchFamily="34" charset="-122"/>
                <a:sym typeface="+mn-ea"/>
              </a:rPr>
              <a:t>登录</a:t>
            </a:r>
            <a:r>
              <a:rPr lang="zh-CN" altLang="en-US" sz="1400" dirty="0">
                <a:latin typeface="微软雅黑" panose="020B0503020204020204" pitchFamily="34" charset="-122"/>
                <a:ea typeface="微软雅黑" panose="020B0503020204020204" pitchFamily="34" charset="-122"/>
                <a:sym typeface="+mn-ea"/>
              </a:rPr>
              <a:t>。</a:t>
            </a:r>
            <a:endParaRPr lang="zh-CN" altLang="en-US" sz="1400" dirty="0">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custDataLst>
              <p:tags r:id="rId1"/>
            </p:custDataLst>
          </p:nvPr>
        </p:nvPicPr>
        <p:blipFill>
          <a:blip r:embed="rId2"/>
          <a:stretch>
            <a:fillRect/>
          </a:stretch>
        </p:blipFill>
        <p:spPr>
          <a:xfrm>
            <a:off x="394970" y="1708150"/>
            <a:ext cx="4268470" cy="251206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4932045" y="1635760"/>
            <a:ext cx="3817620" cy="2954020"/>
          </a:xfrm>
          <a:prstGeom prst="rect">
            <a:avLst/>
          </a:prstGeom>
        </p:spPr>
      </p:pic>
    </p:spTree>
  </p:cSld>
  <p:clrMapOvr>
    <a:masterClrMapping/>
  </p:clrMapOvr>
  <p:transition spd="slow" advTm="19547"/>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电脑端报名</a:t>
            </a: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步骤</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9459" name="文本框 2"/>
          <p:cNvSpPr txBox="1"/>
          <p:nvPr>
            <p:custDataLst>
              <p:tags r:id="rId1"/>
            </p:custDataLst>
          </p:nvPr>
        </p:nvSpPr>
        <p:spPr>
          <a:xfrm>
            <a:off x="214313" y="733425"/>
            <a:ext cx="8929687" cy="414020"/>
          </a:xfrm>
          <a:prstGeom prst="rect">
            <a:avLst/>
          </a:prstGeom>
          <a:noFill/>
          <a:ln w="9525">
            <a:noFill/>
          </a:ln>
        </p:spPr>
        <p:txBody>
          <a:bodyPr>
            <a:spAutoFit/>
          </a:bodyPr>
          <a:p>
            <a:pPr eaLnBrk="1" hangingPunct="1">
              <a:lnSpc>
                <a:spcPct val="150000"/>
              </a:lnSpc>
              <a:buFont typeface="Arial" panose="020B0604020202020204" pitchFamily="34" charset="0"/>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点击进入【榕教招生-小学招生】，选择辖区和学生类型进行</a:t>
            </a:r>
            <a:r>
              <a:rPr lang="zh-CN" altLang="en-US" sz="1400" dirty="0">
                <a:latin typeface="微软雅黑" panose="020B0503020204020204" pitchFamily="34" charset="-122"/>
                <a:ea typeface="微软雅黑" panose="020B0503020204020204" pitchFamily="34" charset="-122"/>
              </a:rPr>
              <a:t>填报。 </a:t>
            </a:r>
            <a:endParaRPr lang="zh-CN" altLang="en-US" sz="1400" dirty="0">
              <a:latin typeface="微软雅黑" panose="020B0503020204020204" pitchFamily="34" charset="-122"/>
              <a:ea typeface="微软雅黑" panose="020B0503020204020204" pitchFamily="34" charset="-122"/>
            </a:endParaRPr>
          </a:p>
        </p:txBody>
      </p:sp>
      <p:sp>
        <p:nvSpPr>
          <p:cNvPr id="8" name="矩形标注 1073742866"/>
          <p:cNvSpPr/>
          <p:nvPr>
            <p:custDataLst>
              <p:tags r:id="rId2"/>
            </p:custDataLst>
          </p:nvPr>
        </p:nvSpPr>
        <p:spPr>
          <a:xfrm>
            <a:off x="6174105" y="1407160"/>
            <a:ext cx="2593340" cy="1549400"/>
          </a:xfrm>
          <a:prstGeom prst="wedgeRectCallout">
            <a:avLst>
              <a:gd name="adj1" fmla="val -58093"/>
              <a:gd name="adj2" fmla="val 32874"/>
            </a:avLst>
          </a:prstGeom>
          <a:solidFill>
            <a:srgbClr val="FFFFFF"/>
          </a:solidFill>
          <a:ln w="38100" cap="flat" cmpd="sng">
            <a:solidFill>
              <a:srgbClr val="FF00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sz="1200" dirty="0">
                <a:solidFill>
                  <a:srgbClr val="FF0000"/>
                </a:solidFill>
                <a:latin typeface="微软雅黑" panose="020B0503020204020204" pitchFamily="34" charset="-122"/>
                <a:ea typeface="微软雅黑" panose="020B0503020204020204" pitchFamily="34" charset="-122"/>
              </a:rPr>
              <a:t>请选择辖区：</a:t>
            </a:r>
            <a:endParaRPr sz="1200" dirty="0">
              <a:solidFill>
                <a:srgbClr val="FF0000"/>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sz="1200" dirty="0">
                <a:solidFill>
                  <a:srgbClr val="FF0000"/>
                </a:solidFill>
                <a:latin typeface="微软雅黑" panose="020B0503020204020204" pitchFamily="34" charset="-122"/>
                <a:ea typeface="微软雅黑" panose="020B0503020204020204" pitchFamily="34" charset="-122"/>
              </a:rPr>
              <a:t>五区户口适龄儿童按户口选择辖区，五区外户口适龄儿童按父母居住证/房产证选择辖区。</a:t>
            </a:r>
            <a:endParaRPr sz="1200"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3"/>
            </p:custDataLst>
          </p:nvPr>
        </p:nvPicPr>
        <p:blipFill>
          <a:blip r:embed="rId4"/>
          <a:stretch>
            <a:fillRect/>
          </a:stretch>
        </p:blipFill>
        <p:spPr>
          <a:xfrm>
            <a:off x="395605" y="3435985"/>
            <a:ext cx="5930265" cy="1453515"/>
          </a:xfrm>
          <a:prstGeom prst="rect">
            <a:avLst/>
          </a:prstGeom>
        </p:spPr>
      </p:pic>
      <p:sp>
        <p:nvSpPr>
          <p:cNvPr id="5" name="流程图: 显示 4"/>
          <p:cNvSpPr/>
          <p:nvPr/>
        </p:nvSpPr>
        <p:spPr>
          <a:xfrm>
            <a:off x="5868035" y="3651885"/>
            <a:ext cx="3096260" cy="1223645"/>
          </a:xfrm>
          <a:prstGeom prst="flowChartDisplay">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228715" y="3796030"/>
            <a:ext cx="3194050" cy="1060450"/>
          </a:xfrm>
          <a:prstGeom prst="rect">
            <a:avLst/>
          </a:prstGeom>
          <a:noFill/>
        </p:spPr>
        <p:txBody>
          <a:bodyPr wrap="square" rtlCol="0">
            <a:spAutoFit/>
          </a:bodyPr>
          <a:p>
            <a:pPr>
              <a:lnSpc>
                <a:spcPct val="150000"/>
              </a:lnSpc>
            </a:pPr>
            <a:r>
              <a:rPr lang="zh-CN" altLang="en-US" sz="1400">
                <a:solidFill>
                  <a:srgbClr val="FF0000"/>
                </a:solidFill>
              </a:rPr>
              <a:t>根据学生类型，按填报要求进行</a:t>
            </a:r>
            <a:endParaRPr lang="zh-CN" altLang="en-US" sz="1400">
              <a:solidFill>
                <a:srgbClr val="FF0000"/>
              </a:solidFill>
            </a:endParaRPr>
          </a:p>
          <a:p>
            <a:pPr>
              <a:lnSpc>
                <a:spcPct val="150000"/>
              </a:lnSpc>
            </a:pPr>
            <a:r>
              <a:rPr lang="zh-CN" altLang="en-US" sz="1400">
                <a:solidFill>
                  <a:srgbClr val="FF0000"/>
                </a:solidFill>
              </a:rPr>
              <a:t>学生信息填写和材料上传，</a:t>
            </a:r>
            <a:endParaRPr lang="zh-CN" altLang="en-US" sz="1400">
              <a:solidFill>
                <a:srgbClr val="FF0000"/>
              </a:solidFill>
            </a:endParaRPr>
          </a:p>
          <a:p>
            <a:pPr>
              <a:lnSpc>
                <a:spcPct val="150000"/>
              </a:lnSpc>
            </a:pPr>
            <a:r>
              <a:rPr lang="zh-CN" altLang="en-US" sz="1400">
                <a:solidFill>
                  <a:srgbClr val="FF0000"/>
                </a:solidFill>
              </a:rPr>
              <a:t>填报完成后点击【提交】</a:t>
            </a:r>
            <a:endParaRPr lang="zh-CN" altLang="en-US" sz="1400">
              <a:solidFill>
                <a:srgbClr val="FF0000"/>
              </a:solidFill>
            </a:endParaRPr>
          </a:p>
        </p:txBody>
      </p:sp>
      <p:pic>
        <p:nvPicPr>
          <p:cNvPr id="3" name="图片 2"/>
          <p:cNvPicPr>
            <a:picLocks noChangeAspect="1"/>
          </p:cNvPicPr>
          <p:nvPr/>
        </p:nvPicPr>
        <p:blipFill>
          <a:blip r:embed="rId5"/>
          <a:stretch>
            <a:fillRect/>
          </a:stretch>
        </p:blipFill>
        <p:spPr>
          <a:xfrm>
            <a:off x="611505" y="1275715"/>
            <a:ext cx="5325745" cy="1791335"/>
          </a:xfrm>
          <a:prstGeom prst="rect">
            <a:avLst/>
          </a:prstGeom>
        </p:spPr>
      </p:pic>
    </p:spTree>
  </p:cSld>
  <p:clrMapOvr>
    <a:masterClrMapping/>
  </p:clrMapOvr>
  <p:transition spd="slow" advTm="19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移动端报名步骤：</a:t>
            </a:r>
            <a:r>
              <a:rPr lang="zh-CN" altLang="en-US" sz="1600" b="1" dirty="0">
                <a:solidFill>
                  <a:srgbClr val="606060"/>
                </a:solidFill>
                <a:sym typeface="+mn-ea"/>
              </a:rPr>
              <a:t>点击</a:t>
            </a:r>
            <a:r>
              <a:rPr lang="en-US" altLang="zh-CN" sz="1600" b="1" dirty="0">
                <a:solidFill>
                  <a:srgbClr val="606060"/>
                </a:solidFill>
                <a:sym typeface="+mn-ea"/>
              </a:rPr>
              <a:t>“</a:t>
            </a:r>
            <a:r>
              <a:rPr lang="zh-CN" altLang="en-US" sz="1600" b="1" dirty="0">
                <a:solidFill>
                  <a:srgbClr val="606060"/>
                </a:solidFill>
                <a:sym typeface="+mn-ea"/>
              </a:rPr>
              <a:t>我要报名</a:t>
            </a:r>
            <a:r>
              <a:rPr lang="en-US" altLang="zh-CN" sz="1600" b="1" dirty="0">
                <a:solidFill>
                  <a:srgbClr val="606060"/>
                </a:solidFill>
                <a:sym typeface="+mn-ea"/>
              </a:rPr>
              <a:t>”</a:t>
            </a:r>
            <a:r>
              <a:rPr lang="zh-CN" altLang="en-US" sz="1600" b="1" dirty="0">
                <a:solidFill>
                  <a:srgbClr val="606060"/>
                </a:solidFill>
                <a:sym typeface="+mn-ea"/>
              </a:rPr>
              <a:t>、</a:t>
            </a:r>
            <a:r>
              <a:rPr lang="zh-CN" altLang="en-US" sz="1600" b="1" dirty="0">
                <a:solidFill>
                  <a:srgbClr val="606060"/>
                </a:solidFill>
                <a:sym typeface="+mn-ea"/>
              </a:rPr>
              <a:t>选择辖区、阅读细则</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4" name="文本框 1"/>
          <p:cNvSpPr txBox="1"/>
          <p:nvPr>
            <p:custDataLst>
              <p:tags r:id="rId1"/>
            </p:custDataLst>
          </p:nvPr>
        </p:nvSpPr>
        <p:spPr>
          <a:xfrm>
            <a:off x="827405" y="771525"/>
            <a:ext cx="1490980" cy="275590"/>
          </a:xfrm>
          <a:prstGeom prst="rect">
            <a:avLst/>
          </a:prstGeom>
          <a:noFill/>
          <a:ln w="9525">
            <a:noFill/>
          </a:ln>
        </p:spPr>
        <p:txBody>
          <a:bodyPr wrap="none">
            <a:spAutoFit/>
          </a:bodyPr>
          <a:p>
            <a:pPr eaLnBrk="1" hangingPunct="1">
              <a:buFont typeface="Arial" panose="020B0604020202020204" pitchFamily="34" charset="0"/>
            </a:pPr>
            <a:r>
              <a:rPr lang="en-US" altLang="zh-CN" sz="1200" b="1" dirty="0">
                <a:latin typeface="Arial" panose="020B0604020202020204" pitchFamily="34" charset="0"/>
              </a:rPr>
              <a:t>1</a:t>
            </a:r>
            <a:r>
              <a:rPr lang="zh-CN" altLang="en-US" sz="1200" b="1" dirty="0">
                <a:latin typeface="Arial" panose="020B0604020202020204" pitchFamily="34" charset="0"/>
              </a:rPr>
              <a:t>、点击</a:t>
            </a:r>
            <a:r>
              <a:rPr lang="en-US" altLang="zh-CN" sz="1200" b="1" dirty="0">
                <a:latin typeface="Arial" panose="020B0604020202020204" pitchFamily="34" charset="0"/>
              </a:rPr>
              <a:t>“</a:t>
            </a:r>
            <a:r>
              <a:rPr lang="zh-CN" altLang="en-US" sz="1200" b="1" dirty="0">
                <a:latin typeface="Arial" panose="020B0604020202020204" pitchFamily="34" charset="0"/>
              </a:rPr>
              <a:t>我要报名</a:t>
            </a:r>
            <a:r>
              <a:rPr lang="en-US" altLang="zh-CN" sz="1200" b="1" dirty="0">
                <a:latin typeface="Arial" panose="020B0604020202020204" pitchFamily="34" charset="0"/>
              </a:rPr>
              <a:t>”</a:t>
            </a:r>
            <a:endParaRPr lang="en-US" altLang="zh-CN" sz="1200" b="1" dirty="0">
              <a:latin typeface="Arial" panose="020B0604020202020204" pitchFamily="34" charset="0"/>
            </a:endParaRPr>
          </a:p>
        </p:txBody>
      </p:sp>
      <p:sp>
        <p:nvSpPr>
          <p:cNvPr id="26" name="文本框 5"/>
          <p:cNvSpPr txBox="1"/>
          <p:nvPr>
            <p:custDataLst>
              <p:tags r:id="rId2"/>
            </p:custDataLst>
          </p:nvPr>
        </p:nvSpPr>
        <p:spPr>
          <a:xfrm>
            <a:off x="3060065" y="755650"/>
            <a:ext cx="2968625" cy="275590"/>
          </a:xfrm>
          <a:prstGeom prst="rect">
            <a:avLst/>
          </a:prstGeom>
          <a:noFill/>
          <a:ln w="9525">
            <a:noFill/>
          </a:ln>
        </p:spPr>
        <p:txBody>
          <a:bodyPr wrap="square">
            <a:spAutoFit/>
          </a:bodyPr>
          <a:p>
            <a:pPr algn="ctr" eaLnBrk="1" hangingPunct="1">
              <a:buFont typeface="Arial" panose="020B0604020202020204" pitchFamily="34" charset="0"/>
            </a:pPr>
            <a:r>
              <a:rPr lang="en-US" altLang="zh-CN" sz="1200" b="1" dirty="0">
                <a:latin typeface="Arial" panose="020B0604020202020204" pitchFamily="34" charset="0"/>
              </a:rPr>
              <a:t>2</a:t>
            </a:r>
            <a:r>
              <a:rPr lang="zh-CN" altLang="en-US" sz="1200" b="1" dirty="0">
                <a:latin typeface="Arial" panose="020B0604020202020204" pitchFamily="34" charset="0"/>
              </a:rPr>
              <a:t>、</a:t>
            </a:r>
            <a:r>
              <a:rPr lang="zh-CN" sz="1200" b="1" dirty="0">
                <a:latin typeface="Arial" panose="020B0604020202020204" pitchFamily="34" charset="0"/>
              </a:rPr>
              <a:t>选择辖区</a:t>
            </a:r>
            <a:endParaRPr lang="zh-CN" sz="1200" b="1" dirty="0">
              <a:latin typeface="Arial" panose="020B0604020202020204" pitchFamily="34" charset="0"/>
            </a:endParaRPr>
          </a:p>
        </p:txBody>
      </p:sp>
      <p:sp>
        <p:nvSpPr>
          <p:cNvPr id="31" name="文本框 18"/>
          <p:cNvSpPr txBox="1"/>
          <p:nvPr>
            <p:custDataLst>
              <p:tags r:id="rId3"/>
            </p:custDataLst>
          </p:nvPr>
        </p:nvSpPr>
        <p:spPr>
          <a:xfrm>
            <a:off x="6804025" y="749935"/>
            <a:ext cx="1443355" cy="297180"/>
          </a:xfrm>
          <a:prstGeom prst="rect">
            <a:avLst/>
          </a:prstGeom>
          <a:noFill/>
          <a:ln w="9525">
            <a:noFill/>
          </a:ln>
        </p:spPr>
        <p:txBody>
          <a:bodyPr wrap="none">
            <a:noAutofit/>
          </a:bodyPr>
          <a:p>
            <a:pPr algn="just" eaLnBrk="1" hangingPunct="1">
              <a:buFont typeface="Arial" panose="020B0604020202020204" pitchFamily="34" charset="0"/>
            </a:pPr>
            <a:r>
              <a:rPr lang="en-US" altLang="zh-CN" sz="1200" b="1" dirty="0">
                <a:latin typeface="Arial" panose="020B0604020202020204" pitchFamily="34" charset="0"/>
              </a:rPr>
              <a:t>3</a:t>
            </a:r>
            <a:r>
              <a:rPr lang="zh-CN" altLang="en-US" sz="1200" b="1" dirty="0">
                <a:latin typeface="Arial" panose="020B0604020202020204" pitchFamily="34" charset="0"/>
              </a:rPr>
              <a:t>、阅读细则</a:t>
            </a:r>
            <a:endParaRPr lang="zh-CN" altLang="en-US" sz="1200" b="1" dirty="0">
              <a:latin typeface="Arial" panose="020B0604020202020204" pitchFamily="34" charset="0"/>
            </a:endParaRPr>
          </a:p>
        </p:txBody>
      </p:sp>
      <p:pic>
        <p:nvPicPr>
          <p:cNvPr id="2" name="图片 1"/>
          <p:cNvPicPr>
            <a:picLocks noChangeAspect="1"/>
          </p:cNvPicPr>
          <p:nvPr/>
        </p:nvPicPr>
        <p:blipFill>
          <a:blip r:embed="rId4"/>
          <a:stretch>
            <a:fillRect/>
          </a:stretch>
        </p:blipFill>
        <p:spPr>
          <a:xfrm>
            <a:off x="6372225" y="1203325"/>
            <a:ext cx="2200275" cy="3524250"/>
          </a:xfrm>
          <a:prstGeom prst="rect">
            <a:avLst/>
          </a:prstGeom>
          <a:ln>
            <a:solidFill>
              <a:schemeClr val="tx1"/>
            </a:solidFill>
          </a:ln>
        </p:spPr>
      </p:pic>
      <p:pic>
        <p:nvPicPr>
          <p:cNvPr id="8" name="图片 7"/>
          <p:cNvPicPr>
            <a:picLocks noChangeAspect="1"/>
          </p:cNvPicPr>
          <p:nvPr/>
        </p:nvPicPr>
        <p:blipFill>
          <a:blip r:embed="rId5"/>
          <a:stretch>
            <a:fillRect/>
          </a:stretch>
        </p:blipFill>
        <p:spPr>
          <a:xfrm>
            <a:off x="3707765" y="1141095"/>
            <a:ext cx="2114550" cy="3877310"/>
          </a:xfrm>
          <a:prstGeom prst="rect">
            <a:avLst/>
          </a:prstGeom>
          <a:ln>
            <a:solidFill>
              <a:schemeClr val="tx1"/>
            </a:solidFill>
          </a:ln>
        </p:spPr>
      </p:pic>
      <p:pic>
        <p:nvPicPr>
          <p:cNvPr id="4" name="图片 3"/>
          <p:cNvPicPr>
            <a:picLocks noChangeAspect="1"/>
          </p:cNvPicPr>
          <p:nvPr/>
        </p:nvPicPr>
        <p:blipFill>
          <a:blip r:embed="rId6"/>
          <a:stretch>
            <a:fillRect/>
          </a:stretch>
        </p:blipFill>
        <p:spPr>
          <a:xfrm>
            <a:off x="611505" y="1141095"/>
            <a:ext cx="2421255" cy="3816350"/>
          </a:xfrm>
          <a:prstGeom prst="rect">
            <a:avLst/>
          </a:prstGeom>
          <a:ln>
            <a:solidFill>
              <a:schemeClr val="tx1"/>
            </a:solidFill>
          </a:ln>
        </p:spPr>
      </p:pic>
    </p:spTree>
  </p:cSld>
  <p:clrMapOvr>
    <a:masterClrMapping/>
  </p:clrMapOvr>
  <p:transition spd="slow" advTm="1954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latin typeface="Arial" panose="020B0604020202020204" pitchFamily="34" charset="0"/>
                <a:ea typeface="微软雅黑" panose="020B0503020204020204" pitchFamily="34" charset="-122"/>
              </a:rPr>
              <a:t>公办校</a:t>
            </a:r>
            <a:r>
              <a:rPr lang="zh-CN" altLang="en-US" sz="1600" b="1" dirty="0">
                <a:solidFill>
                  <a:srgbClr val="606060"/>
                </a:solidFill>
                <a:latin typeface="Arial" panose="020B0604020202020204" pitchFamily="34" charset="0"/>
                <a:ea typeface="微软雅黑" panose="020B0503020204020204" pitchFamily="34" charset="-122"/>
              </a:rPr>
              <a:t>报名</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0483" name="自选图形 13"/>
          <p:cNvSpPr/>
          <p:nvPr>
            <p:custDataLst>
              <p:tags r:id="rId1"/>
            </p:custDataLst>
          </p:nvPr>
        </p:nvSpPr>
        <p:spPr>
          <a:xfrm>
            <a:off x="4643120" y="2207260"/>
            <a:ext cx="2295525" cy="243840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1.适龄儿童不能重复报名。</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注：</a:t>
            </a:r>
            <a:r>
              <a:rPr lang="zh-CN" altLang="en-US" sz="1200" b="1" dirty="0">
                <a:latin typeface="微软雅黑" panose="020B0503020204020204" pitchFamily="34" charset="-122"/>
                <a:ea typeface="微软雅黑" panose="020B0503020204020204" pitchFamily="34" charset="-122"/>
                <a:sym typeface="+mn-ea"/>
              </a:rPr>
              <a:t>适龄儿童既可填报公办校，也可填报民办校。</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2.请家长根据孩子情况选择正确的学生类型。</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（非常重要！！！）</a:t>
            </a:r>
            <a:endParaRPr lang="zh-CN" altLang="en-US" sz="1200" b="1" dirty="0">
              <a:latin typeface="微软雅黑" panose="020B0503020204020204" pitchFamily="34" charset="-122"/>
              <a:ea typeface="微软雅黑" panose="020B0503020204020204" pitchFamily="34" charset="-122"/>
            </a:endParaRPr>
          </a:p>
        </p:txBody>
      </p:sp>
      <p:pic>
        <p:nvPicPr>
          <p:cNvPr id="5" name="图片 4" descr="NN.png"/>
          <p:cNvPicPr>
            <a:picLocks noChangeAspect="1"/>
          </p:cNvPicPr>
          <p:nvPr>
            <p:custDataLst>
              <p:tags r:id="rId2"/>
            </p:custDataLst>
          </p:nvPr>
        </p:nvPicPr>
        <p:blipFill>
          <a:blip r:embed="rId3"/>
          <a:stretch>
            <a:fillRect/>
          </a:stretch>
        </p:blipFill>
        <p:spPr>
          <a:xfrm>
            <a:off x="5146675" y="1090295"/>
            <a:ext cx="1168400" cy="1011555"/>
          </a:xfrm>
          <a:prstGeom prst="rect">
            <a:avLst/>
          </a:prstGeom>
          <a:noFill/>
          <a:ln w="9525">
            <a:noFill/>
          </a:ln>
        </p:spPr>
      </p:pic>
      <p:pic>
        <p:nvPicPr>
          <p:cNvPr id="3" name="图片 2"/>
          <p:cNvPicPr>
            <a:picLocks noChangeAspect="1"/>
          </p:cNvPicPr>
          <p:nvPr>
            <p:custDataLst>
              <p:tags r:id="rId4"/>
            </p:custDataLst>
          </p:nvPr>
        </p:nvPicPr>
        <p:blipFill>
          <a:blip r:embed="rId5"/>
          <a:stretch>
            <a:fillRect/>
          </a:stretch>
        </p:blipFill>
        <p:spPr>
          <a:xfrm>
            <a:off x="1187450" y="771525"/>
            <a:ext cx="2345055" cy="4160520"/>
          </a:xfrm>
          <a:prstGeom prst="rect">
            <a:avLst/>
          </a:prstGeom>
          <a:ln>
            <a:solidFill>
              <a:schemeClr val="tx1"/>
            </a:solidFill>
          </a:ln>
        </p:spPr>
      </p:pic>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000000"/>
                                          </p:val>
                                        </p:tav>
                                        <p:tav tm="100000">
                                          <p:val>
                                            <p:strVal val="#ppt_w"/>
                                          </p:val>
                                        </p:tav>
                                      </p:tavLst>
                                    </p:anim>
                                    <p:anim calcmode="lin" valueType="num">
                                      <p:cBhvr>
                                        <p:cTn id="8" dur="500" fill="hold"/>
                                        <p:tgtEl>
                                          <p:spTgt spid="5"/>
                                        </p:tgtEl>
                                        <p:attrNameLst>
                                          <p:attrName>ppt_h</p:attrName>
                                        </p:attrNameLst>
                                      </p:cBhvr>
                                      <p:tavLst>
                                        <p:tav tm="0">
                                          <p:val>
                                            <p:fltVal val="0.00000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p:cTn id="13" dur="1000" fill="hold"/>
                                        <p:tgtEl>
                                          <p:spTgt spid="20483"/>
                                        </p:tgtEl>
                                        <p:attrNameLst>
                                          <p:attrName>ppt_w</p:attrName>
                                        </p:attrNameLst>
                                      </p:cBhvr>
                                      <p:tavLst>
                                        <p:tav tm="0">
                                          <p:val>
                                            <p:fltVal val="0.000000"/>
                                          </p:val>
                                        </p:tav>
                                        <p:tav tm="100000">
                                          <p:val>
                                            <p:strVal val="#ppt_w"/>
                                          </p:val>
                                        </p:tav>
                                      </p:tavLst>
                                    </p:anim>
                                    <p:anim calcmode="lin" valueType="num">
                                      <p:cBhvr>
                                        <p:cTn id="14" dur="1000" fill="hold"/>
                                        <p:tgtEl>
                                          <p:spTgt spid="20483"/>
                                        </p:tgtEl>
                                        <p:attrNameLst>
                                          <p:attrName>ppt_h</p:attrName>
                                        </p:attrNameLst>
                                      </p:cBhvr>
                                      <p:tavLst>
                                        <p:tav tm="0">
                                          <p:val>
                                            <p:fltVal val="0.000000"/>
                                          </p:val>
                                        </p:tav>
                                        <p:tav tm="100000">
                                          <p:val>
                                            <p:strVal val="#ppt_h"/>
                                          </p:val>
                                        </p:tav>
                                      </p:tavLst>
                                    </p:anim>
                                    <p:anim calcmode="lin" valueType="num">
                                      <p:cBhvr>
                                        <p:cTn id="15" dur="1000" fill="hold"/>
                                        <p:tgtEl>
                                          <p:spTgt spid="20483"/>
                                        </p:tgtEl>
                                        <p:attrNameLst>
                                          <p:attrName>ppt_x</p:attrName>
                                        </p:attrNameLst>
                                      </p:cBhvr>
                                      <p:tavLst>
                                        <p:tav tm="0" fmla="#ppt_x+(cos(-2*pi*(1-$))*-#ppt_x-sin(-2*pi*(1-$))*(1-#ppt_y))*(1-$)">
                                          <p:val>
                                            <p:fltVal val="0.000000"/>
                                          </p:val>
                                        </p:tav>
                                        <p:tav tm="100000">
                                          <p:val>
                                            <p:fltVal val="1.000000"/>
                                          </p:val>
                                        </p:tav>
                                      </p:tavLst>
                                    </p:anim>
                                    <p:anim calcmode="lin" valueType="num">
                                      <p:cBhvr>
                                        <p:cTn id="16" dur="1000" fill="hold"/>
                                        <p:tgtEl>
                                          <p:spTgt spid="20483"/>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latin typeface="Arial" panose="020B0604020202020204" pitchFamily="34" charset="0"/>
                <a:ea typeface="微软雅黑" panose="020B0503020204020204" pitchFamily="34" charset="-122"/>
              </a:rPr>
              <a:t>民办校</a:t>
            </a:r>
            <a:r>
              <a:rPr lang="zh-CN" altLang="en-US" sz="1600" b="1" dirty="0">
                <a:solidFill>
                  <a:srgbClr val="606060"/>
                </a:solidFill>
                <a:latin typeface="Arial" panose="020B0604020202020204" pitchFamily="34" charset="0"/>
                <a:ea typeface="微软雅黑" panose="020B0503020204020204" pitchFamily="34" charset="-122"/>
              </a:rPr>
              <a:t>报名</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4" name="自选图形 13"/>
          <p:cNvSpPr/>
          <p:nvPr>
            <p:custDataLst>
              <p:tags r:id="rId1"/>
            </p:custDataLst>
          </p:nvPr>
        </p:nvSpPr>
        <p:spPr>
          <a:xfrm>
            <a:off x="4572000" y="2446655"/>
            <a:ext cx="2493010" cy="207899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适龄儿童只能填报一个民办小学志愿。</a:t>
            </a:r>
            <a:endParaRPr lang="zh-CN" altLang="en-US" sz="1200" b="1" dirty="0">
              <a:latin typeface="微软雅黑" panose="020B0503020204020204" pitchFamily="34" charset="-122"/>
              <a:ea typeface="微软雅黑" panose="020B0503020204020204" pitchFamily="34" charset="-122"/>
              <a:sym typeface="+mn-ea"/>
            </a:endParaRPr>
          </a:p>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注：</a:t>
            </a:r>
            <a:r>
              <a:rPr lang="zh-CN" altLang="en-US" sz="1200" b="1" dirty="0">
                <a:latin typeface="微软雅黑" panose="020B0503020204020204" pitchFamily="34" charset="-122"/>
                <a:ea typeface="微软雅黑" panose="020B0503020204020204" pitchFamily="34" charset="-122"/>
                <a:sym typeface="+mn-ea"/>
              </a:rPr>
              <a:t>适龄儿童既</a:t>
            </a:r>
            <a:r>
              <a:rPr lang="zh-CN" altLang="en-US" sz="1200" b="1" dirty="0">
                <a:latin typeface="微软雅黑" panose="020B0503020204020204" pitchFamily="34" charset="-122"/>
                <a:ea typeface="微软雅黑" panose="020B0503020204020204" pitchFamily="34" charset="-122"/>
                <a:sym typeface="+mn-ea"/>
              </a:rPr>
              <a:t>可填报公办校，也可填报民办校。</a:t>
            </a:r>
            <a:endParaRPr lang="en-US" altLang="zh-CN" sz="1200" b="1" dirty="0">
              <a:latin typeface="微软雅黑" panose="020B0503020204020204" pitchFamily="34" charset="-122"/>
              <a:ea typeface="微软雅黑" panose="020B0503020204020204" pitchFamily="34" charset="-122"/>
            </a:endParaRPr>
          </a:p>
          <a:p>
            <a:pPr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（非常重要！！！）</a:t>
            </a:r>
            <a:endParaRPr lang="zh-CN" altLang="en-US" sz="1200" b="1" dirty="0">
              <a:latin typeface="微软雅黑" panose="020B0503020204020204" pitchFamily="34" charset="-122"/>
              <a:ea typeface="微软雅黑" panose="020B0503020204020204" pitchFamily="34" charset="-122"/>
            </a:endParaRPr>
          </a:p>
        </p:txBody>
      </p:sp>
      <p:pic>
        <p:nvPicPr>
          <p:cNvPr id="6" name="图片 5" descr="NN.png"/>
          <p:cNvPicPr>
            <a:picLocks noChangeAspect="1"/>
          </p:cNvPicPr>
          <p:nvPr>
            <p:custDataLst>
              <p:tags r:id="rId2"/>
            </p:custDataLst>
          </p:nvPr>
        </p:nvPicPr>
        <p:blipFill>
          <a:blip r:embed="rId3"/>
          <a:stretch>
            <a:fillRect/>
          </a:stretch>
        </p:blipFill>
        <p:spPr>
          <a:xfrm>
            <a:off x="5146675" y="1275715"/>
            <a:ext cx="1168400" cy="1011555"/>
          </a:xfrm>
          <a:prstGeom prst="rect">
            <a:avLst/>
          </a:prstGeom>
          <a:noFill/>
          <a:ln w="9525">
            <a:noFill/>
          </a:ln>
        </p:spPr>
      </p:pic>
      <p:pic>
        <p:nvPicPr>
          <p:cNvPr id="2" name="图片 1"/>
          <p:cNvPicPr>
            <a:picLocks noChangeAspect="1"/>
          </p:cNvPicPr>
          <p:nvPr>
            <p:custDataLst>
              <p:tags r:id="rId4"/>
            </p:custDataLst>
          </p:nvPr>
        </p:nvPicPr>
        <p:blipFill>
          <a:blip r:embed="rId5"/>
          <a:stretch>
            <a:fillRect/>
          </a:stretch>
        </p:blipFill>
        <p:spPr>
          <a:xfrm>
            <a:off x="971550" y="699135"/>
            <a:ext cx="2621280" cy="4300220"/>
          </a:xfrm>
          <a:prstGeom prst="rect">
            <a:avLst/>
          </a:prstGeom>
          <a:ln>
            <a:solidFill>
              <a:schemeClr val="tx1"/>
            </a:solidFill>
          </a:ln>
        </p:spPr>
      </p:pic>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000000"/>
                                          </p:val>
                                        </p:tav>
                                        <p:tav tm="100000">
                                          <p:val>
                                            <p:strVal val="#ppt_w"/>
                                          </p:val>
                                        </p:tav>
                                      </p:tavLst>
                                    </p:anim>
                                    <p:anim calcmode="lin" valueType="num">
                                      <p:cBhvr>
                                        <p:cTn id="8" dur="500" fill="hold"/>
                                        <p:tgtEl>
                                          <p:spTgt spid="6"/>
                                        </p:tgtEl>
                                        <p:attrNameLst>
                                          <p:attrName>ppt_h</p:attrName>
                                        </p:attrNameLst>
                                      </p:cBhvr>
                                      <p:tavLst>
                                        <p:tav tm="0">
                                          <p:val>
                                            <p:fltVal val="0.00000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000000"/>
                                          </p:val>
                                        </p:tav>
                                        <p:tav tm="100000">
                                          <p:val>
                                            <p:strVal val="#ppt_w"/>
                                          </p:val>
                                        </p:tav>
                                      </p:tavLst>
                                    </p:anim>
                                    <p:anim calcmode="lin" valueType="num">
                                      <p:cBhvr>
                                        <p:cTn id="14" dur="1000" fill="hold"/>
                                        <p:tgtEl>
                                          <p:spTgt spid="4"/>
                                        </p:tgtEl>
                                        <p:attrNameLst>
                                          <p:attrName>ppt_h</p:attrName>
                                        </p:attrNameLst>
                                      </p:cBhvr>
                                      <p:tavLst>
                                        <p:tav tm="0">
                                          <p:val>
                                            <p:fltVal val="0.00000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000000"/>
                                          </p:val>
                                        </p:tav>
                                        <p:tav tm="100000">
                                          <p:val>
                                            <p:fltVal val="1.000000"/>
                                          </p:val>
                                        </p:tav>
                                      </p:tavLst>
                                    </p:anim>
                                    <p:anim calcmode="lin" valueType="num">
                                      <p:cBhvr>
                                        <p:cTn id="16" dur="1000" fill="hold"/>
                                        <p:tgtEl>
                                          <p:spTgt spid="4"/>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79540" y="1391556"/>
            <a:ext cx="5559802" cy="829945"/>
          </a:xfrm>
          <a:prstGeom prst="rect">
            <a:avLst/>
          </a:prstGeom>
          <a:noFill/>
        </p:spPr>
        <p:txBody>
          <a:bodyPr wrap="square" rtlCol="0" anchor="ctr">
            <a:spAutoFit/>
          </a:bodyPr>
          <a:p>
            <a:pPr>
              <a:lnSpc>
                <a:spcPct val="120000"/>
              </a:lnSpc>
            </a:pPr>
            <a:r>
              <a:rPr lang="zh-CN" altLang="en-US" sz="4000" b="1" spc="100" dirty="0">
                <a:solidFill>
                  <a:srgbClr val="485157"/>
                </a:solidFill>
                <a:latin typeface="微软雅黑" panose="020B0503020204020204" pitchFamily="34" charset="-122"/>
                <a:ea typeface="微软雅黑" panose="020B0503020204020204" pitchFamily="34" charset="-122"/>
              </a:rPr>
              <a:t>片内生报名</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10111" y="2190736"/>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477010" y="2357755"/>
            <a:ext cx="5824855" cy="1647825"/>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报名时需上传【监护人与适龄儿童关系证明】（例如：适龄儿童出生证、户口簿等。）</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请提前进行准备</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696970" y="676910"/>
            <a:ext cx="2112645" cy="4172585"/>
          </a:xfrm>
          <a:prstGeom prst="rect">
            <a:avLst/>
          </a:prstGeom>
          <a:ln>
            <a:solidFill>
              <a:schemeClr val="tx1"/>
            </a:solidFill>
          </a:ln>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片内生报名操作步骤</a:t>
            </a:r>
            <a:r>
              <a:rPr lang="zh-CN" altLang="en-US" sz="1600" dirty="0">
                <a:solidFill>
                  <a:srgbClr val="606060"/>
                </a:solidFill>
                <a:latin typeface="Arial" panose="020B0604020202020204" pitchFamily="34" charset="0"/>
                <a:ea typeface="微软雅黑" panose="020B0503020204020204" pitchFamily="34" charset="-122"/>
              </a:rPr>
              <a:t>一：</a:t>
            </a:r>
            <a:r>
              <a:rPr lang="zh-CN" altLang="en-US" sz="1600" b="1" dirty="0">
                <a:solidFill>
                  <a:srgbClr val="606060"/>
                </a:solidFill>
                <a:ea typeface="微软雅黑" panose="020B0503020204020204" pitchFamily="34" charset="-122"/>
                <a:sym typeface="+mn-ea"/>
              </a:rPr>
              <a:t>填写学生具体信息并提交</a:t>
            </a:r>
            <a:r>
              <a:rPr lang="zh-CN" altLang="en-US" sz="1600" b="1" dirty="0">
                <a:solidFill>
                  <a:srgbClr val="FF0000"/>
                </a:solidFill>
                <a:ea typeface="微软雅黑" panose="020B0503020204020204" pitchFamily="34" charset="-122"/>
                <a:sym typeface="+mn-ea"/>
              </a:rPr>
              <a:t>（片内生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填写基本信息）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12" name="文本框 11"/>
          <p:cNvSpPr txBox="1"/>
          <p:nvPr/>
        </p:nvSpPr>
        <p:spPr>
          <a:xfrm>
            <a:off x="4848860" y="1635760"/>
            <a:ext cx="2252980" cy="213995"/>
          </a:xfrm>
          <a:prstGeom prst="rect">
            <a:avLst/>
          </a:prstGeom>
          <a:noFill/>
        </p:spPr>
        <p:txBody>
          <a:bodyPr wrap="square" rtlCol="0">
            <a:spAutoFit/>
          </a:bodyPr>
          <a:p>
            <a:r>
              <a:rPr lang="zh-CN" altLang="en-US" sz="800" b="1">
                <a:solidFill>
                  <a:srgbClr val="FF0000"/>
                </a:solidFill>
              </a:rPr>
              <a:t>仓山、晋安、马尾农村户籍的适龄儿童选</a:t>
            </a:r>
            <a:r>
              <a:rPr lang="en-US" altLang="zh-CN" sz="800" b="1">
                <a:solidFill>
                  <a:srgbClr val="FF0000"/>
                </a:solidFill>
              </a:rPr>
              <a:t>“</a:t>
            </a:r>
            <a:r>
              <a:rPr lang="zh-CN" altLang="en-US" sz="800" b="1">
                <a:solidFill>
                  <a:srgbClr val="FF0000"/>
                </a:solidFill>
              </a:rPr>
              <a:t>是</a:t>
            </a:r>
            <a:r>
              <a:rPr lang="en-US" altLang="zh-CN" sz="800" b="1">
                <a:solidFill>
                  <a:srgbClr val="FF0000"/>
                </a:solidFill>
              </a:rPr>
              <a:t>”</a:t>
            </a:r>
            <a:endParaRPr lang="en-US" altLang="zh-CN" sz="800" b="1">
              <a:solidFill>
                <a:srgbClr val="FF0000"/>
              </a:solidFill>
            </a:endParaRPr>
          </a:p>
        </p:txBody>
      </p:sp>
      <p:sp>
        <p:nvSpPr>
          <p:cNvPr id="3" name="矩形标注 1073742863"/>
          <p:cNvSpPr/>
          <p:nvPr>
            <p:custDataLst>
              <p:tags r:id="rId2"/>
            </p:custDataLst>
          </p:nvPr>
        </p:nvSpPr>
        <p:spPr>
          <a:xfrm>
            <a:off x="6082030" y="3147695"/>
            <a:ext cx="2400935" cy="1578610"/>
          </a:xfrm>
          <a:prstGeom prst="wedgeRectCallout">
            <a:avLst>
              <a:gd name="adj1" fmla="val -61928"/>
              <a:gd name="adj2" fmla="val -15285"/>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系统未检测到地址关键字的，可手动输入。</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手动输入请输入具体小区名字或</a:t>
            </a:r>
            <a:r>
              <a:rPr lang="en-US" altLang="zh-CN" sz="1200" b="1" baseline="30000" dirty="0">
                <a:solidFill>
                  <a:srgbClr val="24923B"/>
                </a:solidFill>
                <a:latin typeface="微软雅黑" panose="020B0503020204020204" pitchFamily="34" charset="-122"/>
                <a:ea typeface="微软雅黑" panose="020B0503020204020204" pitchFamily="34" charset="-122"/>
              </a:rPr>
              <a:t>XX</a:t>
            </a:r>
            <a:r>
              <a:rPr lang="zh-CN" altLang="en-US" sz="1200" b="1" baseline="30000" dirty="0">
                <a:solidFill>
                  <a:srgbClr val="24923B"/>
                </a:solidFill>
                <a:latin typeface="微软雅黑" panose="020B0503020204020204" pitchFamily="34" charset="-122"/>
                <a:ea typeface="微软雅黑" panose="020B0503020204020204" pitchFamily="34" charset="-122"/>
              </a:rPr>
              <a:t>村、</a:t>
            </a:r>
            <a:r>
              <a:rPr lang="en-US" altLang="zh-CN" sz="1200" b="1" baseline="30000" dirty="0">
                <a:solidFill>
                  <a:srgbClr val="24923B"/>
                </a:solidFill>
                <a:latin typeface="微软雅黑" panose="020B0503020204020204" pitchFamily="34" charset="-122"/>
                <a:ea typeface="微软雅黑" panose="020B0503020204020204" pitchFamily="34" charset="-122"/>
              </a:rPr>
              <a:t>XX</a:t>
            </a:r>
            <a:r>
              <a:rPr lang="zh-CN" altLang="en-US" sz="1200" b="1" baseline="30000" dirty="0">
                <a:solidFill>
                  <a:srgbClr val="24923B"/>
                </a:solidFill>
                <a:latin typeface="微软雅黑" panose="020B0503020204020204" pitchFamily="34" charset="-122"/>
                <a:ea typeface="微软雅黑" panose="020B0503020204020204" pitchFamily="34" charset="-122"/>
              </a:rPr>
              <a:t>路。系统将根据家长输入的内容弹出可选择的划片范围地址。</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家长再根据户口簿地址选择对应地址，【划片学校】会自动匹配出该地址对应的学校。</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p:txBody>
      </p:sp>
      <p:sp>
        <p:nvSpPr>
          <p:cNvPr id="10" name="矩形标注 1073742863"/>
          <p:cNvSpPr/>
          <p:nvPr>
            <p:custDataLst>
              <p:tags r:id="rId3"/>
            </p:custDataLst>
          </p:nvPr>
        </p:nvSpPr>
        <p:spPr>
          <a:xfrm flipH="1">
            <a:off x="609600" y="3796030"/>
            <a:ext cx="2577465" cy="1194435"/>
          </a:xfrm>
          <a:prstGeom prst="wedgeRectCallout">
            <a:avLst>
              <a:gd name="adj1" fmla="val -69112"/>
              <a:gd name="adj2" fmla="val -21610"/>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系统会根据填写的</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适龄儿童户口簿地址</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分析检测出儿童划片地址关键字，可点击标签搜索划片范围地址。</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家长再根据户口簿地址选择对应地址，【划片学校】会自动匹配出该地址对应的学校。</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p:txBody>
      </p:sp>
      <p:sp>
        <p:nvSpPr>
          <p:cNvPr id="21510" name="矩形标注 1073742868"/>
          <p:cNvSpPr/>
          <p:nvPr>
            <p:custDataLst>
              <p:tags r:id="rId4"/>
            </p:custDataLst>
          </p:nvPr>
        </p:nvSpPr>
        <p:spPr>
          <a:xfrm>
            <a:off x="755650" y="915670"/>
            <a:ext cx="1980565" cy="1862455"/>
          </a:xfrm>
          <a:prstGeom prst="wedgeRectCallout">
            <a:avLst>
              <a:gd name="adj1" fmla="val 99406"/>
              <a:gd name="adj2" fmla="val -15541"/>
            </a:avLst>
          </a:prstGeom>
          <a:solidFill>
            <a:srgbClr val="FFFFFF"/>
          </a:solidFill>
          <a:ln w="38100" cap="flat" cmpd="sng">
            <a:solidFill>
              <a:srgbClr val="0070C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请如实输入具体内容。父亲、母亲或其他监护人其中一方的户口簿地址必须与适龄儿童的一致。</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1000"/>
                                        <p:tgtEl>
                                          <p:spTgt spid="10"/>
                                        </p:tgtEl>
                                      </p:cBhvr>
                                    </p:animEffect>
                                  </p:childTnLst>
                                </p:cTn>
                              </p:par>
                            </p:childTnLst>
                          </p:cTn>
                        </p:par>
                        <p:par>
                          <p:cTn id="12" fill="hold">
                            <p:stCondLst>
                              <p:cond delay="2000"/>
                            </p:stCondLst>
                            <p:childTnLst>
                              <p:par>
                                <p:cTn id="13" presetID="18" presetClass="entr" presetSubtype="12" fill="hold" grpId="0" nodeType="after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strips(downLeft)">
                                      <p:cBhvr>
                                        <p:cTn id="15" dur="12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215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076190" y="651510"/>
            <a:ext cx="2208530" cy="4471035"/>
          </a:xfrm>
          <a:prstGeom prst="rect">
            <a:avLst/>
          </a:prstGeom>
          <a:ln>
            <a:solidFill>
              <a:schemeClr val="tx1"/>
            </a:solidFill>
          </a:ln>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片内生</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dirty="0">
                <a:solidFill>
                  <a:srgbClr val="606060"/>
                </a:solidFill>
                <a:latin typeface="Arial" panose="020B0604020202020204" pitchFamily="34" charset="0"/>
                <a:ea typeface="微软雅黑" panose="020B0503020204020204" pitchFamily="34" charset="-122"/>
              </a:rPr>
              <a:t>二：</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（片内生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填写监护人信息）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7" name="矩形标注 1073742867"/>
          <p:cNvSpPr/>
          <p:nvPr>
            <p:custDataLst>
              <p:tags r:id="rId2"/>
            </p:custDataLst>
          </p:nvPr>
        </p:nvSpPr>
        <p:spPr>
          <a:xfrm>
            <a:off x="7452360" y="2283460"/>
            <a:ext cx="1400810" cy="2279650"/>
          </a:xfrm>
          <a:prstGeom prst="wedgeRectCallout">
            <a:avLst>
              <a:gd name="adj1" fmla="val -99186"/>
              <a:gd name="adj2" fmla="val -25312"/>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solidFill>
                <a:srgbClr val="FF0000"/>
              </a:solidFill>
              <a:latin typeface="微软雅黑" panose="020B0503020204020204" pitchFamily="34" charset="-122"/>
              <a:ea typeface="微软雅黑" panose="020B0503020204020204" pitchFamily="34" charset="-122"/>
              <a:sym typeface="+mn-ea"/>
            </a:endParaRPr>
          </a:p>
          <a:p>
            <a:pPr eaLnBrk="1" hangingPunct="1">
              <a:lnSpc>
                <a:spcPts val="2000"/>
              </a:lnSpc>
              <a:buFont typeface="Arial" panose="020B0604020202020204" pitchFamily="34" charset="0"/>
            </a:pPr>
            <a:endParaRPr lang="zh-CN" altLang="en-US" sz="1200" dirty="0">
              <a:solidFill>
                <a:srgbClr val="FF0000"/>
              </a:solidFill>
              <a:latin typeface="微软雅黑" panose="020B0503020204020204" pitchFamily="34" charset="-122"/>
              <a:ea typeface="微软雅黑" panose="020B0503020204020204" pitchFamily="34" charset="-122"/>
              <a:sym typeface="+mn-ea"/>
            </a:endParaRPr>
          </a:p>
          <a:p>
            <a:pPr eaLnBrk="1" hangingPunct="1">
              <a:lnSpc>
                <a:spcPts val="2000"/>
              </a:lnSpc>
              <a:buFont typeface="Arial" panose="020B0604020202020204" pitchFamily="34" charset="0"/>
            </a:pPr>
            <a:r>
              <a:rPr lang="zh-CN" altLang="en-US" sz="1200" dirty="0">
                <a:solidFill>
                  <a:schemeClr val="tx1"/>
                </a:solidFill>
                <a:latin typeface="微软雅黑" panose="020B0503020204020204" pitchFamily="34" charset="-122"/>
                <a:ea typeface="微软雅黑" panose="020B0503020204020204" pitchFamily="34" charset="-122"/>
                <a:sym typeface="+mn-ea"/>
              </a:rPr>
              <a:t>需上传关系证明，例如：适龄儿童出生证、户口簿等。至多可上传</a:t>
            </a:r>
            <a:r>
              <a:rPr lang="en-US" altLang="zh-CN" sz="1200" dirty="0">
                <a:solidFill>
                  <a:schemeClr val="tx1"/>
                </a:solidFill>
                <a:latin typeface="微软雅黑" panose="020B0503020204020204" pitchFamily="34" charset="-122"/>
                <a:ea typeface="微软雅黑" panose="020B0503020204020204" pitchFamily="34" charset="-122"/>
                <a:sym typeface="+mn-ea"/>
              </a:rPr>
              <a:t>5</a:t>
            </a:r>
            <a:r>
              <a:rPr lang="zh-CN" altLang="en-US" sz="1200" dirty="0">
                <a:solidFill>
                  <a:schemeClr val="tx1"/>
                </a:solidFill>
                <a:latin typeface="微软雅黑" panose="020B0503020204020204" pitchFamily="34" charset="-122"/>
                <a:ea typeface="微软雅黑" panose="020B0503020204020204" pitchFamily="34" charset="-122"/>
                <a:sym typeface="+mn-ea"/>
              </a:rPr>
              <a:t>张，多张请拼图后上传。</a:t>
            </a:r>
            <a:endParaRPr lang="zh-CN" altLang="en-US" sz="1200" dirty="0">
              <a:solidFill>
                <a:schemeClr val="tx1"/>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所有信息确认无误后点击【提交】</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3"/>
            </p:custDataLst>
          </p:nvPr>
        </p:nvPicPr>
        <p:blipFill>
          <a:blip r:embed="rId4"/>
          <a:stretch>
            <a:fillRect/>
          </a:stretch>
        </p:blipFill>
        <p:spPr>
          <a:xfrm>
            <a:off x="2195830" y="699770"/>
            <a:ext cx="2440940" cy="4352290"/>
          </a:xfrm>
          <a:prstGeom prst="rect">
            <a:avLst/>
          </a:prstGeom>
          <a:ln>
            <a:solidFill>
              <a:schemeClr val="tx1"/>
            </a:solidFill>
          </a:ln>
        </p:spPr>
      </p:pic>
      <p:sp>
        <p:nvSpPr>
          <p:cNvPr id="21510" name="矩形标注 1073742868"/>
          <p:cNvSpPr/>
          <p:nvPr>
            <p:custDataLst>
              <p:tags r:id="rId5"/>
            </p:custDataLst>
          </p:nvPr>
        </p:nvSpPr>
        <p:spPr>
          <a:xfrm>
            <a:off x="215265" y="2033270"/>
            <a:ext cx="1699895" cy="1423670"/>
          </a:xfrm>
          <a:prstGeom prst="wedgeRectCallout">
            <a:avLst>
              <a:gd name="adj1" fmla="val 92985"/>
              <a:gd name="adj2" fmla="val 32204"/>
            </a:avLst>
          </a:prstGeom>
          <a:solidFill>
            <a:srgbClr val="FFFFFF"/>
          </a:solidFill>
          <a:ln w="38100" cap="flat" cmpd="sng">
            <a:solidFill>
              <a:srgbClr val="0070C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strips(downLeft)">
                                      <p:cBhvr>
                                        <p:cTn id="11" dur="12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15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34455" y="771796"/>
            <a:ext cx="5559802" cy="829945"/>
          </a:xfrm>
          <a:prstGeom prst="rect">
            <a:avLst/>
          </a:prstGeom>
          <a:noFill/>
        </p:spPr>
        <p:txBody>
          <a:bodyPr wrap="square" rtlCol="0" anchor="ctr">
            <a:spAutoFit/>
          </a:bodyPr>
          <a:p>
            <a:pPr>
              <a:lnSpc>
                <a:spcPct val="120000"/>
              </a:lnSpc>
            </a:pPr>
            <a:r>
              <a:rPr lang="zh-CN" altLang="en-US" sz="4000" b="1" spc="100" dirty="0">
                <a:solidFill>
                  <a:srgbClr val="485157"/>
                </a:solidFill>
                <a:latin typeface="微软雅黑" panose="020B0503020204020204" pitchFamily="34" charset="-122"/>
                <a:ea typeface="微软雅黑" panose="020B0503020204020204" pitchFamily="34" charset="-122"/>
                <a:sym typeface="+mn-ea"/>
              </a:rPr>
              <a:t>其他政策照顾生</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95836" y="1707501"/>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331595" y="1923415"/>
            <a:ext cx="6465570" cy="237490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请根据学生情况提前进行准备以下证明材料，报名时需进行上传：</a:t>
            </a:r>
            <a:endParaRPr lang="zh-CN" altLang="en-US" sz="1200" b="1" dirty="0">
              <a:latin typeface="微软雅黑" panose="020B0503020204020204" pitchFamily="34" charset="-122"/>
              <a:ea typeface="微软雅黑" panose="020B0503020204020204" pitchFamily="34" charset="-122"/>
              <a:sym typeface="+mn-ea"/>
            </a:endParaRPr>
          </a:p>
          <a:p>
            <a:pPr>
              <a:lnSpc>
                <a:spcPct val="150000"/>
              </a:lnSpc>
            </a:pPr>
            <a:r>
              <a:rPr lang="en-US" altLang="zh-CN" sz="1200">
                <a:sym typeface="+mn-ea"/>
              </a:rPr>
              <a:t>1.</a:t>
            </a:r>
            <a:r>
              <a:rPr lang="zh-CN" altLang="en-US" sz="1200">
                <a:sym typeface="+mn-ea"/>
              </a:rPr>
              <a:t>【监护人与适龄儿童关系证明】（例如：适龄儿童出生证、户口簿等。）</a:t>
            </a:r>
            <a:endParaRPr lang="zh-CN" altLang="en-US" sz="1200"/>
          </a:p>
          <a:p>
            <a:pPr>
              <a:lnSpc>
                <a:spcPct val="150000"/>
              </a:lnSpc>
            </a:pPr>
            <a:r>
              <a:rPr lang="en-US" altLang="zh-CN" sz="1200">
                <a:sym typeface="+mn-ea"/>
              </a:rPr>
              <a:t>2.</a:t>
            </a:r>
            <a:r>
              <a:rPr lang="zh-CN" altLang="en-US" sz="1200">
                <a:sym typeface="+mn-ea"/>
              </a:rPr>
              <a:t>【拆迁协议】：政策照顾类型为</a:t>
            </a:r>
            <a:r>
              <a:rPr lang="en-US" altLang="zh-CN" sz="1200">
                <a:sym typeface="+mn-ea"/>
              </a:rPr>
              <a:t>“</a:t>
            </a:r>
            <a:r>
              <a:rPr lang="zh-CN" altLang="en-US" sz="1200">
                <a:sym typeface="+mn-ea"/>
              </a:rPr>
              <a:t>住宅被征收人子女</a:t>
            </a:r>
            <a:r>
              <a:rPr lang="en-US" altLang="zh-CN" sz="1200">
                <a:sym typeface="+mn-ea"/>
              </a:rPr>
              <a:t>”</a:t>
            </a:r>
            <a:r>
              <a:rPr lang="zh-CN" altLang="en-US" sz="1200">
                <a:sym typeface="+mn-ea"/>
              </a:rPr>
              <a:t>时，需上传拆迁协议、排房单；</a:t>
            </a:r>
            <a:endParaRPr lang="zh-CN" altLang="en-US" sz="1200"/>
          </a:p>
          <a:p>
            <a:pPr>
              <a:lnSpc>
                <a:spcPct val="150000"/>
              </a:lnSpc>
            </a:pPr>
            <a:r>
              <a:rPr lang="en-US" altLang="zh-CN" sz="1200">
                <a:sym typeface="+mn-ea"/>
              </a:rPr>
              <a:t>3.</a:t>
            </a:r>
            <a:r>
              <a:rPr lang="zh-CN" altLang="en-US" sz="1200">
                <a:sym typeface="+mn-ea"/>
              </a:rPr>
              <a:t>【</a:t>
            </a:r>
            <a:r>
              <a:rPr lang="zh-CN" altLang="en-US" sz="1200">
                <a:sym typeface="+mn-ea"/>
              </a:rPr>
              <a:t>监护人身份证件证明照片】，若为单亲监护仅需上传单亲身份证件证明照片（父亲母亲独立上传）</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4" descr="图片2"/>
          <p:cNvPicPr>
            <a:picLocks noChangeAspect="1"/>
          </p:cNvPicPr>
          <p:nvPr/>
        </p:nvPicPr>
        <p:blipFill>
          <a:blip r:embed="rId1"/>
          <a:stretch>
            <a:fillRect/>
          </a:stretch>
        </p:blipFill>
        <p:spPr>
          <a:xfrm>
            <a:off x="827405" y="621030"/>
            <a:ext cx="7467600" cy="4451350"/>
          </a:xfrm>
          <a:prstGeom prst="rect">
            <a:avLst/>
          </a:prstGeom>
          <a:noFill/>
          <a:ln w="9525">
            <a:noFill/>
          </a:ln>
        </p:spPr>
      </p:pic>
      <p:sp>
        <p:nvSpPr>
          <p:cNvPr id="15363" name="文本框 8"/>
          <p:cNvSpPr txBox="1"/>
          <p:nvPr/>
        </p:nvSpPr>
        <p:spPr>
          <a:xfrm>
            <a:off x="4373563" y="3607435"/>
            <a:ext cx="396875" cy="645160"/>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报名</a:t>
            </a:r>
            <a:endParaRPr lang="zh-CN" altLang="en-US" dirty="0">
              <a:latin typeface="Arial" panose="020B0604020202020204" pitchFamily="34" charset="0"/>
            </a:endParaRPr>
          </a:p>
        </p:txBody>
      </p:sp>
      <p:sp>
        <p:nvSpPr>
          <p:cNvPr id="15364" name="文本框 9"/>
          <p:cNvSpPr txBox="1"/>
          <p:nvPr/>
        </p:nvSpPr>
        <p:spPr>
          <a:xfrm>
            <a:off x="4787583" y="3507423"/>
            <a:ext cx="371475" cy="1198562"/>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操作步骤</a:t>
            </a:r>
            <a:endParaRPr lang="zh-CN" altLang="en-US" dirty="0">
              <a:latin typeface="Arial" panose="020B0604020202020204" pitchFamily="34" charset="0"/>
            </a:endParaRPr>
          </a:p>
        </p:txBody>
      </p:sp>
      <p:sp>
        <p:nvSpPr>
          <p:cNvPr id="15365" name="文本框 10"/>
          <p:cNvSpPr txBox="1"/>
          <p:nvPr/>
        </p:nvSpPr>
        <p:spPr>
          <a:xfrm>
            <a:off x="6515735" y="3495040"/>
            <a:ext cx="263525" cy="1198563"/>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常见问题</a:t>
            </a:r>
            <a:endParaRPr lang="zh-CN" altLang="en-US" dirty="0">
              <a:latin typeface="Arial" panose="020B0604020202020204" pitchFamily="34" charset="0"/>
            </a:endParaRPr>
          </a:p>
        </p:txBody>
      </p:sp>
      <p:sp>
        <p:nvSpPr>
          <p:cNvPr id="15366" name="文本框 11"/>
          <p:cNvSpPr txBox="1"/>
          <p:nvPr/>
        </p:nvSpPr>
        <p:spPr>
          <a:xfrm>
            <a:off x="6947853" y="3723323"/>
            <a:ext cx="392112" cy="644525"/>
          </a:xfrm>
          <a:prstGeom prst="rect">
            <a:avLst/>
          </a:prstGeom>
          <a:noFill/>
          <a:ln w="9525">
            <a:noFill/>
          </a:ln>
        </p:spPr>
        <p:txBody>
          <a:bodyPr>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解答</a:t>
            </a:r>
            <a:endParaRPr lang="zh-CN" altLang="en-US" dirty="0">
              <a:latin typeface="Arial" panose="020B0604020202020204" pitchFamily="34" charset="0"/>
            </a:endParaRPr>
          </a:p>
        </p:txBody>
      </p:sp>
      <p:sp>
        <p:nvSpPr>
          <p:cNvPr id="15367" name="文本框 12"/>
          <p:cNvSpPr txBox="1"/>
          <p:nvPr/>
        </p:nvSpPr>
        <p:spPr>
          <a:xfrm>
            <a:off x="2576195" y="3495040"/>
            <a:ext cx="459740" cy="1364615"/>
          </a:xfrm>
          <a:prstGeom prst="rect">
            <a:avLst/>
          </a:prstGeom>
          <a:noFill/>
          <a:ln w="9525">
            <a:noFill/>
          </a:ln>
        </p:spPr>
        <p:txBody>
          <a:bodyPr vert="eaVert" wrap="square">
            <a:spAutoFit/>
          </a:bodyPr>
          <a:p>
            <a:pPr eaLnBrk="1" hangingPunct="1">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报名方式</a:t>
            </a:r>
            <a:endParaRPr lang="zh-CN" altLang="en-US" dirty="0">
              <a:latin typeface="Arial" panose="020B0604020202020204" pitchFamily="34" charset="0"/>
            </a:endParaRPr>
          </a:p>
        </p:txBody>
      </p:sp>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Tree>
  </p:cSld>
  <p:clrMapOvr>
    <a:masterClrMapping/>
  </p:clrMapOvr>
  <p:transition spd="slow" advTm="514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5940425" y="915035"/>
            <a:ext cx="2618740" cy="4021455"/>
          </a:xfrm>
          <a:prstGeom prst="rect">
            <a:avLst/>
          </a:prstGeom>
          <a:ln>
            <a:solidFill>
              <a:schemeClr val="tx1"/>
            </a:solidFill>
          </a:ln>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200" dirty="0">
                <a:solidFill>
                  <a:srgbClr val="606060"/>
                </a:solidFill>
                <a:latin typeface="Arial" panose="020B0604020202020204" pitchFamily="34" charset="0"/>
                <a:ea typeface="微软雅黑" panose="020B0503020204020204" pitchFamily="34" charset="-122"/>
              </a:rPr>
              <a:t>其他政策照顾生报名操作步骤</a:t>
            </a:r>
            <a:r>
              <a:rPr lang="zh-CN" altLang="en-US" sz="1200" dirty="0">
                <a:solidFill>
                  <a:srgbClr val="606060"/>
                </a:solidFill>
                <a:latin typeface="Arial" panose="020B0604020202020204" pitchFamily="34" charset="0"/>
                <a:ea typeface="微软雅黑" panose="020B0503020204020204" pitchFamily="34" charset="-122"/>
              </a:rPr>
              <a:t>一：</a:t>
            </a:r>
            <a:r>
              <a:rPr lang="zh-CN" altLang="en-US" sz="1200" b="1" dirty="0">
                <a:solidFill>
                  <a:srgbClr val="606060"/>
                </a:solidFill>
                <a:ea typeface="微软雅黑" panose="020B0503020204020204" pitchFamily="34" charset="-122"/>
                <a:sym typeface="+mn-ea"/>
              </a:rPr>
              <a:t>填写学生具体信息</a:t>
            </a:r>
            <a:r>
              <a:rPr lang="zh-CN" altLang="en-US" sz="1200" b="1" dirty="0">
                <a:solidFill>
                  <a:srgbClr val="FF0000"/>
                </a:solidFill>
                <a:ea typeface="微软雅黑" panose="020B0503020204020204" pitchFamily="34" charset="-122"/>
                <a:sym typeface="+mn-ea"/>
              </a:rPr>
              <a:t>（其他政策照顾对象</a:t>
            </a:r>
            <a:r>
              <a:rPr lang="en-US" altLang="zh-CN" sz="1200" b="1" dirty="0">
                <a:solidFill>
                  <a:srgbClr val="FF0000"/>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填写学生信息）</a:t>
            </a:r>
            <a:endParaRPr lang="zh-CN" altLang="en-US" sz="1200" b="1" dirty="0">
              <a:solidFill>
                <a:srgbClr val="FF0000"/>
              </a:solidFill>
              <a:latin typeface="Arial" panose="020B0604020202020204" pitchFamily="34" charset="0"/>
              <a:ea typeface="微软雅黑" panose="020B0503020204020204" pitchFamily="34" charset="-122"/>
              <a:sym typeface="+mn-ea"/>
            </a:endParaRPr>
          </a:p>
        </p:txBody>
      </p:sp>
      <p:sp>
        <p:nvSpPr>
          <p:cNvPr id="11" name="矩形标注 1073742867"/>
          <p:cNvSpPr/>
          <p:nvPr>
            <p:custDataLst>
              <p:tags r:id="rId3"/>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4"/>
          <a:stretch>
            <a:fillRect/>
          </a:stretch>
        </p:blipFill>
        <p:spPr>
          <a:xfrm>
            <a:off x="1547495" y="771525"/>
            <a:ext cx="2404110" cy="3936365"/>
          </a:xfrm>
          <a:prstGeom prst="rect">
            <a:avLst/>
          </a:prstGeom>
          <a:ln>
            <a:solidFill>
              <a:schemeClr val="tx1"/>
            </a:solidFill>
          </a:ln>
        </p:spPr>
      </p:pic>
      <p:sp>
        <p:nvSpPr>
          <p:cNvPr id="16" name="右箭头 15"/>
          <p:cNvSpPr/>
          <p:nvPr/>
        </p:nvSpPr>
        <p:spPr>
          <a:xfrm>
            <a:off x="963930" y="2337435"/>
            <a:ext cx="544830" cy="51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603" name="矩形标注 1073742923"/>
          <p:cNvSpPr/>
          <p:nvPr>
            <p:custDataLst>
              <p:tags r:id="rId5"/>
            </p:custDataLst>
          </p:nvPr>
        </p:nvSpPr>
        <p:spPr>
          <a:xfrm>
            <a:off x="4140200" y="915670"/>
            <a:ext cx="1710055" cy="3571875"/>
          </a:xfrm>
          <a:prstGeom prst="wedgeRectCallout">
            <a:avLst>
              <a:gd name="adj1" fmla="val 99721"/>
              <a:gd name="adj2" fmla="val 9626"/>
            </a:avLst>
          </a:prstGeom>
          <a:solidFill>
            <a:srgbClr val="FFFFFF"/>
          </a:solidFill>
          <a:ln w="38100" cap="flat" cmpd="sng">
            <a:solidFill>
              <a:srgbClr val="FF00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政策照顾类型有：</a:t>
            </a:r>
            <a:endParaRPr lang="zh-CN" altLang="en-US" sz="1200" b="1"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台商子女；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港澳</a:t>
            </a:r>
            <a:r>
              <a:rPr lang="zh-CN" altLang="en-US" sz="1200" dirty="0">
                <a:latin typeface="微软雅黑" panose="020B0503020204020204" pitchFamily="34" charset="-122"/>
                <a:ea typeface="微软雅黑" panose="020B0503020204020204" pitchFamily="34" charset="-122"/>
              </a:rPr>
              <a:t>华侨适龄儿童；</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台胞</a:t>
            </a:r>
            <a:r>
              <a:rPr lang="zh-CN" altLang="en-US" sz="1200" dirty="0">
                <a:latin typeface="微软雅黑" panose="020B0503020204020204" pitchFamily="34" charset="-122"/>
                <a:ea typeface="微软雅黑" panose="020B0503020204020204" pitchFamily="34" charset="-122"/>
              </a:rPr>
              <a:t>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外籍适龄儿童；</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消防救援人员子女</a:t>
            </a: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孤儿、烈士子女、见义勇为人员子女；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住宅被征收人子女</a:t>
            </a: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军人子女；</a:t>
            </a:r>
            <a:endParaRPr lang="en-US" altLang="zh-CN"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其他政策照顾对象子女。</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b="1" u="sng" dirty="0">
                <a:solidFill>
                  <a:srgbClr val="FF0000"/>
                </a:solidFill>
                <a:latin typeface="微软雅黑" panose="020B0503020204020204" pitchFamily="34" charset="-122"/>
                <a:ea typeface="微软雅黑" panose="020B0503020204020204" pitchFamily="34" charset="-122"/>
              </a:rPr>
              <a:t>请按实际下拉选择</a:t>
            </a:r>
            <a:endParaRPr lang="zh-CN" altLang="en-US" sz="1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5603"/>
                                        </p:tgtEl>
                                        <p:attrNameLst>
                                          <p:attrName>style.visibility</p:attrName>
                                        </p:attrNameLst>
                                      </p:cBhvr>
                                      <p:to>
                                        <p:strVal val="visible"/>
                                      </p:to>
                                    </p:set>
                                    <p:animEffect transition="in" filter="randombar(horizontal)">
                                      <p:cBhvr>
                                        <p:cTn id="11"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560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443980" y="627380"/>
            <a:ext cx="2208530" cy="4471035"/>
          </a:xfrm>
          <a:prstGeom prst="rect">
            <a:avLst/>
          </a:prstGeom>
          <a:ln>
            <a:solidFill>
              <a:schemeClr val="tx1"/>
            </a:solidFill>
          </a:ln>
        </p:spPr>
      </p:pic>
      <p:pic>
        <p:nvPicPr>
          <p:cNvPr id="3" name="图片 2"/>
          <p:cNvPicPr>
            <a:picLocks noChangeAspect="1"/>
          </p:cNvPicPr>
          <p:nvPr>
            <p:custDataLst>
              <p:tags r:id="rId2"/>
            </p:custDataLst>
          </p:nvPr>
        </p:nvPicPr>
        <p:blipFill>
          <a:blip r:embed="rId3"/>
          <a:stretch>
            <a:fillRect/>
          </a:stretch>
        </p:blipFill>
        <p:spPr>
          <a:xfrm>
            <a:off x="1115695" y="683260"/>
            <a:ext cx="2401570" cy="4317365"/>
          </a:xfrm>
          <a:prstGeom prst="rect">
            <a:avLst/>
          </a:prstGeom>
          <a:ln>
            <a:solidFill>
              <a:schemeClr val="tx1"/>
            </a:solidFill>
          </a:ln>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200" dirty="0">
                <a:solidFill>
                  <a:srgbClr val="606060"/>
                </a:solidFill>
                <a:ea typeface="微软雅黑" panose="020B0503020204020204" pitchFamily="34" charset="-122"/>
                <a:sym typeface="+mn-ea"/>
              </a:rPr>
              <a:t>其他政策照顾生报名</a:t>
            </a:r>
            <a:r>
              <a:rPr lang="zh-CN" altLang="en-US" sz="1200" dirty="0">
                <a:solidFill>
                  <a:srgbClr val="606060"/>
                </a:solidFill>
                <a:latin typeface="Arial" panose="020B0604020202020204" pitchFamily="34" charset="0"/>
                <a:ea typeface="微软雅黑" panose="020B0503020204020204" pitchFamily="34" charset="-122"/>
              </a:rPr>
              <a:t>报名操作步骤</a:t>
            </a:r>
            <a:r>
              <a:rPr lang="zh-CN" altLang="en-US" sz="1200" dirty="0">
                <a:solidFill>
                  <a:srgbClr val="606060"/>
                </a:solidFill>
                <a:latin typeface="Arial" panose="020B0604020202020204" pitchFamily="34" charset="0"/>
                <a:ea typeface="微软雅黑" panose="020B0503020204020204" pitchFamily="34" charset="-122"/>
              </a:rPr>
              <a:t>二：</a:t>
            </a:r>
            <a:r>
              <a:rPr lang="zh-CN" altLang="en-US" sz="1200" b="1" dirty="0">
                <a:solidFill>
                  <a:srgbClr val="606060"/>
                </a:solidFill>
                <a:ea typeface="微软雅黑" panose="020B0503020204020204" pitchFamily="34" charset="-122"/>
                <a:sym typeface="+mn-ea"/>
              </a:rPr>
              <a:t>填写学生具体信息</a:t>
            </a:r>
            <a:r>
              <a:rPr lang="zh-CN" altLang="en-US" sz="1200" b="1" dirty="0">
                <a:solidFill>
                  <a:srgbClr val="FF0000"/>
                </a:solidFill>
                <a:ea typeface="微软雅黑" panose="020B0503020204020204" pitchFamily="34" charset="-122"/>
                <a:sym typeface="+mn-ea"/>
              </a:rPr>
              <a:t>（其他政策照顾对象</a:t>
            </a:r>
            <a:r>
              <a:rPr lang="en-US" altLang="zh-CN" sz="1200" b="1" dirty="0">
                <a:solidFill>
                  <a:srgbClr val="FF0000"/>
                </a:solidFill>
                <a:ea typeface="微软雅黑" panose="020B0503020204020204" pitchFamily="34" charset="-122"/>
                <a:sym typeface="+mn-ea"/>
              </a:rPr>
              <a:t>-</a:t>
            </a:r>
            <a:r>
              <a:rPr lang="zh-CN" altLang="en-US" sz="1200" b="1" dirty="0">
                <a:solidFill>
                  <a:srgbClr val="FF0000"/>
                </a:solidFill>
                <a:ea typeface="微软雅黑" panose="020B0503020204020204" pitchFamily="34" charset="-122"/>
                <a:sym typeface="+mn-ea"/>
              </a:rPr>
              <a:t>填写监护人信息）</a:t>
            </a:r>
            <a:endParaRPr lang="zh-CN" altLang="en-US" sz="1200" b="1" dirty="0">
              <a:solidFill>
                <a:srgbClr val="FF0000"/>
              </a:solidFill>
              <a:latin typeface="Arial" panose="020B0604020202020204" pitchFamily="34" charset="0"/>
              <a:ea typeface="微软雅黑" panose="020B0503020204020204" pitchFamily="34" charset="-122"/>
              <a:sym typeface="+mn-ea"/>
            </a:endParaRPr>
          </a:p>
        </p:txBody>
      </p:sp>
      <p:sp>
        <p:nvSpPr>
          <p:cNvPr id="12" name="矩形标注 1073742868"/>
          <p:cNvSpPr/>
          <p:nvPr>
            <p:custDataLst>
              <p:tags r:id="rId4"/>
            </p:custDataLst>
          </p:nvPr>
        </p:nvSpPr>
        <p:spPr>
          <a:xfrm>
            <a:off x="7615555" y="2860675"/>
            <a:ext cx="1428115" cy="636905"/>
          </a:xfrm>
          <a:prstGeom prst="wedgeRectCallout">
            <a:avLst>
              <a:gd name="adj1" fmla="val -38350"/>
              <a:gd name="adj2" fmla="val 123379"/>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3404235" y="3714115"/>
            <a:ext cx="2980055" cy="1435100"/>
          </a:xfrm>
          <a:prstGeom prst="rect">
            <a:avLst/>
          </a:prstGeom>
          <a:noFill/>
        </p:spPr>
        <p:txBody>
          <a:bodyPr wrap="square" rtlCol="0">
            <a:noAutofit/>
          </a:bodyPr>
          <a:p>
            <a:pPr>
              <a:lnSpc>
                <a:spcPct val="150000"/>
              </a:lnSpc>
            </a:pPr>
            <a:r>
              <a:rPr lang="zh-CN" altLang="en-US" sz="1200">
                <a:solidFill>
                  <a:srgbClr val="FF0000"/>
                </a:solidFill>
              </a:rPr>
              <a:t>需要提前准备的材料：</a:t>
            </a:r>
            <a:endParaRPr lang="zh-CN" altLang="en-US" sz="1200">
              <a:solidFill>
                <a:srgbClr val="FF0000"/>
              </a:solidFill>
            </a:endParaRPr>
          </a:p>
          <a:p>
            <a:pPr>
              <a:lnSpc>
                <a:spcPct val="150000"/>
              </a:lnSpc>
            </a:pPr>
            <a:r>
              <a:rPr lang="zh-CN" altLang="en-US" sz="1200"/>
              <a:t>①拆迁协议：政策照顾类型选中住宅被征收人子女时需要上传该</a:t>
            </a:r>
            <a:r>
              <a:rPr lang="zh-CN" altLang="en-US" sz="1200"/>
              <a:t>材料；</a:t>
            </a:r>
            <a:endParaRPr lang="zh-CN" altLang="en-US" sz="1200"/>
          </a:p>
          <a:p>
            <a:pPr>
              <a:lnSpc>
                <a:spcPct val="150000"/>
              </a:lnSpc>
            </a:pPr>
            <a:r>
              <a:rPr lang="zh-CN" altLang="en-US" sz="1200"/>
              <a:t>②</a:t>
            </a:r>
            <a:r>
              <a:rPr lang="zh-CN" altLang="en-US" sz="1200"/>
              <a:t>排房单：政策照顾类型选中住宅被征收人子女时</a:t>
            </a:r>
            <a:r>
              <a:rPr lang="zh-CN" altLang="en-US" sz="1200">
                <a:sym typeface="+mn-ea"/>
              </a:rPr>
              <a:t>需要上传该材料；</a:t>
            </a:r>
            <a:endParaRPr lang="zh-CN" altLang="en-US" sz="1200">
              <a:sym typeface="+mn-ea"/>
            </a:endParaRPr>
          </a:p>
          <a:p>
            <a:pPr>
              <a:lnSpc>
                <a:spcPct val="150000"/>
              </a:lnSpc>
            </a:pPr>
            <a:endParaRPr lang="zh-CN" altLang="en-US" sz="1200"/>
          </a:p>
        </p:txBody>
      </p:sp>
      <p:pic>
        <p:nvPicPr>
          <p:cNvPr id="6" name="图片 5"/>
          <p:cNvPicPr>
            <a:picLocks noChangeAspect="1"/>
          </p:cNvPicPr>
          <p:nvPr>
            <p:custDataLst>
              <p:tags r:id="rId5"/>
            </p:custDataLst>
          </p:nvPr>
        </p:nvPicPr>
        <p:blipFill>
          <a:blip r:embed="rId6"/>
          <a:stretch>
            <a:fillRect/>
          </a:stretch>
        </p:blipFill>
        <p:spPr>
          <a:xfrm>
            <a:off x="3564255" y="699770"/>
            <a:ext cx="2694305" cy="3091815"/>
          </a:xfrm>
          <a:prstGeom prst="rect">
            <a:avLst/>
          </a:prstGeom>
          <a:ln>
            <a:solidFill>
              <a:schemeClr val="tx1"/>
            </a:solidFill>
          </a:ln>
        </p:spPr>
      </p:pic>
      <p:sp>
        <p:nvSpPr>
          <p:cNvPr id="4" name="矩形标注 1073742868"/>
          <p:cNvSpPr/>
          <p:nvPr>
            <p:custDataLst>
              <p:tags r:id="rId7"/>
            </p:custDataLst>
          </p:nvPr>
        </p:nvSpPr>
        <p:spPr>
          <a:xfrm>
            <a:off x="4643755" y="1491615"/>
            <a:ext cx="1732280" cy="782320"/>
          </a:xfrm>
          <a:prstGeom prst="wedgeRectCallout">
            <a:avLst>
              <a:gd name="adj1" fmla="val -75476"/>
              <a:gd name="adj2" fmla="val 41314"/>
            </a:avLst>
          </a:prstGeom>
          <a:solidFill>
            <a:srgbClr val="FFFFFF"/>
          </a:solidFill>
          <a:ln w="38100" cap="flat" cmpd="sng">
            <a:solidFill>
              <a:srgbClr val="FF000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按要求上传证明材料，点击‘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可查看上传</a:t>
            </a:r>
            <a:r>
              <a:rPr lang="zh-CN" altLang="en-US" sz="1200" dirty="0">
                <a:latin typeface="微软雅黑" panose="020B0503020204020204" pitchFamily="34" charset="-122"/>
                <a:ea typeface="微软雅黑" panose="020B0503020204020204" pitchFamily="34" charset="-122"/>
              </a:rPr>
              <a:t>要求</a:t>
            </a:r>
            <a:endParaRPr lang="zh-CN" altLang="en-US" sz="1200" dirty="0">
              <a:latin typeface="微软雅黑" panose="020B0503020204020204" pitchFamily="34" charset="-122"/>
              <a:ea typeface="微软雅黑" panose="020B0503020204020204" pitchFamily="34" charset="-122"/>
            </a:endParaRPr>
          </a:p>
        </p:txBody>
      </p:sp>
      <p:sp>
        <p:nvSpPr>
          <p:cNvPr id="11" name="矩形标注 1073742867"/>
          <p:cNvSpPr/>
          <p:nvPr>
            <p:custDataLst>
              <p:tags r:id="rId8"/>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
        <p:nvSpPr>
          <p:cNvPr id="16" name="右箭头 15"/>
          <p:cNvSpPr/>
          <p:nvPr>
            <p:custDataLst>
              <p:tags r:id="rId9"/>
            </p:custDataLst>
          </p:nvPr>
        </p:nvSpPr>
        <p:spPr>
          <a:xfrm>
            <a:off x="852805" y="2427605"/>
            <a:ext cx="356870" cy="376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100"/>
                                        <p:tgtEl>
                                          <p:spTgt spid="4"/>
                                        </p:tgtEl>
                                      </p:cBhvr>
                                    </p:animEffect>
                                  </p:childTnLst>
                                </p:cTn>
                              </p:par>
                            </p:childTnLst>
                          </p:cTn>
                        </p:par>
                        <p:par>
                          <p:cTn id="12" fill="hold">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4" grpId="0" bldLvl="0" animBg="1"/>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34455" y="1131841"/>
            <a:ext cx="5559802" cy="534035"/>
          </a:xfrm>
          <a:prstGeom prst="rect">
            <a:avLst/>
          </a:prstGeom>
          <a:noFill/>
        </p:spPr>
        <p:txBody>
          <a:bodyPr wrap="square" rtlCol="0" anchor="ctr">
            <a:spAutoFit/>
          </a:bodyPr>
          <a:p>
            <a:pPr>
              <a:lnSpc>
                <a:spcPct val="120000"/>
              </a:lnSpc>
            </a:pPr>
            <a:r>
              <a:rPr lang="zh-CN" altLang="en-US" sz="2400" b="1" spc="100" dirty="0">
                <a:solidFill>
                  <a:srgbClr val="485157"/>
                </a:solidFill>
                <a:latin typeface="微软雅黑" panose="020B0503020204020204" pitchFamily="34" charset="-122"/>
                <a:ea typeface="微软雅黑" panose="020B0503020204020204" pitchFamily="34" charset="-122"/>
                <a:sym typeface="+mn-ea"/>
              </a:rPr>
              <a:t>不符合片内生的</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本地生操作步骤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95836" y="1707501"/>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477010" y="1923415"/>
            <a:ext cx="6017260" cy="2374900"/>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请根据学生情况提前进行准备以下证明材料，报名时需进行上传：</a:t>
            </a:r>
            <a:endParaRPr lang="zh-CN" altLang="en-US" sz="1200" b="1" dirty="0">
              <a:latin typeface="微软雅黑" panose="020B0503020204020204" pitchFamily="34" charset="-122"/>
              <a:ea typeface="微软雅黑" panose="020B0503020204020204" pitchFamily="34" charset="-122"/>
              <a:sym typeface="+mn-ea"/>
            </a:endParaRPr>
          </a:p>
          <a:p>
            <a:pPr algn="just" eaLnBrk="1" hangingPunct="1">
              <a:lnSpc>
                <a:spcPts val="2000"/>
              </a:lnSpc>
              <a:spcAft>
                <a:spcPts val="600"/>
              </a:spcAft>
              <a:buFont typeface="Arial" panose="020B0604020202020204" pitchFamily="34" charset="0"/>
            </a:pPr>
            <a:r>
              <a:rPr lang="zh-CN" altLang="en-US" sz="1200" b="1">
                <a:sym typeface="+mn-ea"/>
              </a:rPr>
              <a:t>【监护人与适龄儿童关系证明】</a:t>
            </a:r>
            <a:r>
              <a:rPr lang="zh-CN" altLang="en-US" sz="1200" b="1">
                <a:sym typeface="+mn-ea"/>
              </a:rPr>
              <a:t>（例如：适龄儿童出生证、户口簿等。）</a:t>
            </a:r>
            <a:endParaRPr lang="zh-CN" altLang="en-US" sz="1200" b="1"/>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826770" y="200025"/>
            <a:ext cx="8368030" cy="347980"/>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本地生报名操作步骤</a:t>
            </a:r>
            <a:r>
              <a:rPr lang="zh-CN" altLang="en-US" sz="1600" dirty="0">
                <a:solidFill>
                  <a:srgbClr val="606060"/>
                </a:solidFill>
                <a:latin typeface="Arial" panose="020B0604020202020204" pitchFamily="34" charset="0"/>
                <a:ea typeface="微软雅黑" panose="020B0503020204020204" pitchFamily="34" charset="-122"/>
              </a:rPr>
              <a:t>一：</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（不符合片内生条件的本地生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填写学生信息）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pic>
        <p:nvPicPr>
          <p:cNvPr id="12" name="图片 11"/>
          <p:cNvPicPr>
            <a:picLocks noChangeAspect="1"/>
          </p:cNvPicPr>
          <p:nvPr/>
        </p:nvPicPr>
        <p:blipFill>
          <a:blip r:embed="rId1"/>
          <a:stretch>
            <a:fillRect/>
          </a:stretch>
        </p:blipFill>
        <p:spPr>
          <a:xfrm>
            <a:off x="1691640" y="843280"/>
            <a:ext cx="2472690" cy="3763010"/>
          </a:xfrm>
          <a:prstGeom prst="rect">
            <a:avLst/>
          </a:prstGeom>
          <a:ln>
            <a:solidFill>
              <a:schemeClr val="tx1"/>
            </a:solidFill>
          </a:ln>
        </p:spPr>
      </p:pic>
      <p:sp>
        <p:nvSpPr>
          <p:cNvPr id="11" name="矩形标注 1073742867"/>
          <p:cNvSpPr/>
          <p:nvPr>
            <p:custDataLst>
              <p:tags r:id="rId2"/>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
        <p:nvSpPr>
          <p:cNvPr id="3" name="右箭头 2"/>
          <p:cNvSpPr/>
          <p:nvPr>
            <p:custDataLst>
              <p:tags r:id="rId3"/>
            </p:custDataLst>
          </p:nvPr>
        </p:nvSpPr>
        <p:spPr>
          <a:xfrm>
            <a:off x="963930" y="2337435"/>
            <a:ext cx="544830" cy="51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custDataLst>
              <p:tags r:id="rId4"/>
            </p:custDataLst>
          </p:nvPr>
        </p:nvPicPr>
        <p:blipFill>
          <a:blip r:embed="rId5"/>
          <a:stretch>
            <a:fillRect/>
          </a:stretch>
        </p:blipFill>
        <p:spPr>
          <a:xfrm>
            <a:off x="5005070" y="788670"/>
            <a:ext cx="3036570" cy="3763645"/>
          </a:xfrm>
          <a:prstGeom prst="rect">
            <a:avLst/>
          </a:prstGeom>
          <a:ln>
            <a:solidFill>
              <a:schemeClr val="tx1"/>
            </a:solidFill>
          </a:ln>
        </p:spPr>
      </p:pic>
      <p:sp>
        <p:nvSpPr>
          <p:cNvPr id="8" name="矩形标注 1073742866"/>
          <p:cNvSpPr/>
          <p:nvPr>
            <p:custDataLst>
              <p:tags r:id="rId6"/>
            </p:custDataLst>
          </p:nvPr>
        </p:nvSpPr>
        <p:spPr>
          <a:xfrm flipH="1">
            <a:off x="6588125" y="1857375"/>
            <a:ext cx="1934845" cy="1205230"/>
          </a:xfrm>
          <a:prstGeom prst="wedgeRectCallout">
            <a:avLst>
              <a:gd name="adj1" fmla="val 59109"/>
              <a:gd name="adj2" fmla="val -57859"/>
            </a:avLst>
          </a:prstGeom>
          <a:solidFill>
            <a:srgbClr val="FFFFFF"/>
          </a:solidFill>
          <a:ln w="12700" cap="flat" cmpd="sng">
            <a:solidFill>
              <a:schemeClr val="accent1">
                <a:shade val="50000"/>
              </a:schemeClr>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000" b="1">
                <a:solidFill>
                  <a:srgbClr val="FF0000"/>
                </a:solidFill>
                <a:sym typeface="+mn-ea"/>
              </a:rPr>
              <a:t>填写产权</a:t>
            </a:r>
            <a:r>
              <a:rPr lang="zh-CN" altLang="en-US" sz="1000" b="1">
                <a:solidFill>
                  <a:srgbClr val="FF0000"/>
                </a:solidFill>
                <a:sym typeface="+mn-ea"/>
              </a:rPr>
              <a:t>信息，没有不动产权证或不动产权证与户籍不一致</a:t>
            </a:r>
            <a:r>
              <a:rPr lang="zh-CN" sz="1000" b="1">
                <a:solidFill>
                  <a:srgbClr val="FF0000"/>
                </a:solidFill>
                <a:sym typeface="+mn-ea"/>
              </a:rPr>
              <a:t>请选择</a:t>
            </a:r>
            <a:r>
              <a:rPr lang="en-US" altLang="zh-CN" sz="1000" b="1">
                <a:solidFill>
                  <a:srgbClr val="FF0000"/>
                </a:solidFill>
                <a:sym typeface="+mn-ea"/>
              </a:rPr>
              <a:t>“</a:t>
            </a:r>
            <a:r>
              <a:rPr lang="zh-CN" altLang="en-US" sz="1000" b="1">
                <a:solidFill>
                  <a:srgbClr val="FF0000"/>
                </a:solidFill>
                <a:sym typeface="+mn-ea"/>
              </a:rPr>
              <a:t>否</a:t>
            </a:r>
            <a:r>
              <a:rPr lang="en-US" altLang="zh-CN" sz="1000" b="1">
                <a:solidFill>
                  <a:srgbClr val="FF0000"/>
                </a:solidFill>
                <a:sym typeface="+mn-ea"/>
              </a:rPr>
              <a:t>”</a:t>
            </a:r>
            <a:r>
              <a:rPr lang="zh-CN" sz="1000" b="1">
                <a:solidFill>
                  <a:srgbClr val="FF0000"/>
                </a:solidFill>
                <a:sym typeface="+mn-ea"/>
              </a:rPr>
              <a:t>。</a:t>
            </a:r>
            <a:endParaRPr lang="zh-CN" sz="1000" dirty="0">
              <a:latin typeface="Arial" panose="020B0604020202020204" pitchFamily="34" charset="0"/>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095625" y="699770"/>
            <a:ext cx="2426970" cy="4305935"/>
          </a:xfrm>
          <a:prstGeom prst="rect">
            <a:avLst/>
          </a:prstGeom>
          <a:ln>
            <a:solidFill>
              <a:schemeClr val="tx1"/>
            </a:solidFill>
          </a:ln>
        </p:spPr>
      </p:pic>
      <p:sp>
        <p:nvSpPr>
          <p:cNvPr id="22531" name="标题 1"/>
          <p:cNvSpPr txBox="1"/>
          <p:nvPr/>
        </p:nvSpPr>
        <p:spPr>
          <a:xfrm>
            <a:off x="826770" y="200025"/>
            <a:ext cx="8368030" cy="347980"/>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本地生报名操作步骤</a:t>
            </a:r>
            <a:r>
              <a:rPr lang="zh-CN" altLang="en-US" sz="1600" dirty="0">
                <a:solidFill>
                  <a:srgbClr val="606060"/>
                </a:solidFill>
                <a:latin typeface="Arial" panose="020B0604020202020204" pitchFamily="34" charset="0"/>
                <a:ea typeface="微软雅黑" panose="020B0503020204020204" pitchFamily="34" charset="-122"/>
              </a:rPr>
              <a:t>二：</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（不符合片内生条件的本地生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填写基本信息）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20487" name="矩形标注 1073742863"/>
          <p:cNvSpPr/>
          <p:nvPr>
            <p:custDataLst>
              <p:tags r:id="rId2"/>
            </p:custDataLst>
          </p:nvPr>
        </p:nvSpPr>
        <p:spPr>
          <a:xfrm>
            <a:off x="6236970" y="969010"/>
            <a:ext cx="2308225" cy="2320925"/>
          </a:xfrm>
          <a:prstGeom prst="wedgeRectCallout">
            <a:avLst>
              <a:gd name="adj1" fmla="val -29447"/>
              <a:gd name="adj2" fmla="val 50173"/>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rPr>
              <a:t>系统未检测到地址关键字的，可手动输入</a:t>
            </a:r>
            <a:r>
              <a:rPr lang="en-US" altLang="zh-CN" sz="1600" b="1" baseline="30000" dirty="0">
                <a:solidFill>
                  <a:srgbClr val="24923B"/>
                </a:solidFill>
                <a:latin typeface="微软雅黑" panose="020B0503020204020204" pitchFamily="34" charset="-122"/>
                <a:ea typeface="微软雅黑" panose="020B0503020204020204" pitchFamily="34" charset="-122"/>
              </a:rPr>
              <a:t>。</a:t>
            </a:r>
            <a:r>
              <a:rPr lang="zh-CN" altLang="en-US" sz="1600" b="1" baseline="30000" dirty="0">
                <a:solidFill>
                  <a:srgbClr val="24923B"/>
                </a:solidFill>
                <a:latin typeface="微软雅黑" panose="020B0503020204020204" pitchFamily="34" charset="-122"/>
                <a:ea typeface="微软雅黑" panose="020B0503020204020204" pitchFamily="34" charset="-122"/>
                <a:sym typeface="+mn-ea"/>
              </a:rPr>
              <a:t>手动输入请输入具体小区名字或</a:t>
            </a:r>
            <a:r>
              <a:rPr lang="en-US" altLang="zh-CN" sz="1600" b="1" baseline="30000" dirty="0">
                <a:solidFill>
                  <a:srgbClr val="24923B"/>
                </a:solidFill>
                <a:latin typeface="微软雅黑" panose="020B0503020204020204" pitchFamily="34" charset="-122"/>
                <a:ea typeface="微软雅黑" panose="020B0503020204020204" pitchFamily="34" charset="-122"/>
                <a:sym typeface="+mn-ea"/>
              </a:rPr>
              <a:t>XX</a:t>
            </a:r>
            <a:r>
              <a:rPr lang="zh-CN" altLang="en-US" sz="1600" b="1" baseline="30000" dirty="0">
                <a:solidFill>
                  <a:srgbClr val="24923B"/>
                </a:solidFill>
                <a:latin typeface="微软雅黑" panose="020B0503020204020204" pitchFamily="34" charset="-122"/>
                <a:ea typeface="微软雅黑" panose="020B0503020204020204" pitchFamily="34" charset="-122"/>
                <a:sym typeface="+mn-ea"/>
              </a:rPr>
              <a:t>村、</a:t>
            </a:r>
            <a:r>
              <a:rPr lang="en-US" altLang="zh-CN" sz="1600" b="1" baseline="30000" dirty="0">
                <a:solidFill>
                  <a:srgbClr val="24923B"/>
                </a:solidFill>
                <a:latin typeface="微软雅黑" panose="020B0503020204020204" pitchFamily="34" charset="-122"/>
                <a:ea typeface="微软雅黑" panose="020B0503020204020204" pitchFamily="34" charset="-122"/>
                <a:sym typeface="+mn-ea"/>
              </a:rPr>
              <a:t>XX</a:t>
            </a:r>
            <a:r>
              <a:rPr lang="zh-CN" altLang="en-US" sz="1600" b="1" baseline="30000" dirty="0">
                <a:solidFill>
                  <a:srgbClr val="24923B"/>
                </a:solidFill>
                <a:latin typeface="微软雅黑" panose="020B0503020204020204" pitchFamily="34" charset="-122"/>
                <a:ea typeface="微软雅黑" panose="020B0503020204020204" pitchFamily="34" charset="-122"/>
                <a:sym typeface="+mn-ea"/>
              </a:rPr>
              <a:t>路。</a:t>
            </a:r>
            <a:r>
              <a:rPr lang="zh-CN" altLang="en-US" sz="1600" b="1" baseline="30000" dirty="0">
                <a:solidFill>
                  <a:srgbClr val="24923B"/>
                </a:solidFill>
                <a:latin typeface="微软雅黑" panose="020B0503020204020204" pitchFamily="34" charset="-122"/>
                <a:ea typeface="微软雅黑" panose="020B0503020204020204" pitchFamily="34" charset="-122"/>
              </a:rPr>
              <a:t>系统将根据家长输入的内容弹出可选择的本地生核查</a:t>
            </a:r>
            <a:r>
              <a:rPr lang="zh-CN" altLang="en-US" sz="1600" b="1" baseline="30000" dirty="0">
                <a:solidFill>
                  <a:srgbClr val="24923B"/>
                </a:solidFill>
                <a:latin typeface="微软雅黑" panose="020B0503020204020204" pitchFamily="34" charset="-122"/>
                <a:ea typeface="微软雅黑" panose="020B0503020204020204" pitchFamily="34" charset="-122"/>
              </a:rPr>
              <a:t>学校。</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sym typeface="+mn-ea"/>
              </a:rPr>
              <a:t>家长再根据户口簿地址选择对应地址，会自动匹配出该地址对应的学校。</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p:txBody>
      </p:sp>
      <p:sp>
        <p:nvSpPr>
          <p:cNvPr id="4" name="矩形标注 1073742863"/>
          <p:cNvSpPr/>
          <p:nvPr>
            <p:custDataLst>
              <p:tags r:id="rId3"/>
            </p:custDataLst>
          </p:nvPr>
        </p:nvSpPr>
        <p:spPr>
          <a:xfrm flipH="1">
            <a:off x="308610" y="2040890"/>
            <a:ext cx="1869440" cy="2086610"/>
          </a:xfrm>
          <a:prstGeom prst="wedgeRectCallout">
            <a:avLst>
              <a:gd name="adj1" fmla="val -106623"/>
              <a:gd name="adj2" fmla="val 46743"/>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400" b="1" baseline="30000" dirty="0">
                <a:solidFill>
                  <a:srgbClr val="24923B"/>
                </a:solidFill>
                <a:latin typeface="微软雅黑" panose="020B0503020204020204" pitchFamily="34" charset="-122"/>
                <a:ea typeface="微软雅黑" panose="020B0503020204020204" pitchFamily="34" charset="-122"/>
              </a:rPr>
              <a:t>系统会根据填写的</a:t>
            </a:r>
            <a:r>
              <a:rPr lang="en-US" altLang="zh-CN" sz="1400" b="1" baseline="30000" dirty="0">
                <a:solidFill>
                  <a:srgbClr val="24923B"/>
                </a:solidFill>
                <a:latin typeface="微软雅黑" panose="020B0503020204020204" pitchFamily="34" charset="-122"/>
                <a:ea typeface="微软雅黑" panose="020B0503020204020204" pitchFamily="34" charset="-122"/>
              </a:rPr>
              <a:t>“</a:t>
            </a:r>
            <a:r>
              <a:rPr lang="zh-CN" altLang="en-US" sz="1400" b="1" baseline="30000" dirty="0">
                <a:solidFill>
                  <a:srgbClr val="24923B"/>
                </a:solidFill>
                <a:latin typeface="微软雅黑" panose="020B0503020204020204" pitchFamily="34" charset="-122"/>
                <a:ea typeface="微软雅黑" panose="020B0503020204020204" pitchFamily="34" charset="-122"/>
              </a:rPr>
              <a:t>适龄儿童户口簿地址</a:t>
            </a:r>
            <a:r>
              <a:rPr lang="en-US" altLang="zh-CN" sz="1400" b="1" baseline="30000" dirty="0">
                <a:solidFill>
                  <a:srgbClr val="24923B"/>
                </a:solidFill>
                <a:latin typeface="微软雅黑" panose="020B0503020204020204" pitchFamily="34" charset="-122"/>
                <a:ea typeface="微软雅黑" panose="020B0503020204020204" pitchFamily="34" charset="-122"/>
              </a:rPr>
              <a:t>”</a:t>
            </a:r>
            <a:r>
              <a:rPr lang="zh-CN" altLang="en-US" sz="1400" b="1" baseline="30000" dirty="0">
                <a:solidFill>
                  <a:srgbClr val="24923B"/>
                </a:solidFill>
                <a:latin typeface="微软雅黑" panose="020B0503020204020204" pitchFamily="34" charset="-122"/>
                <a:ea typeface="微软雅黑" panose="020B0503020204020204" pitchFamily="34" charset="-122"/>
              </a:rPr>
              <a:t>分析检测出儿童材料核查学校地址关键字，可点击标签搜索材料</a:t>
            </a:r>
            <a:r>
              <a:rPr lang="zh-CN" altLang="en-US" sz="1400" b="1" baseline="30000" dirty="0">
                <a:solidFill>
                  <a:srgbClr val="24923B"/>
                </a:solidFill>
                <a:latin typeface="微软雅黑" panose="020B0503020204020204" pitchFamily="34" charset="-122"/>
                <a:ea typeface="微软雅黑" panose="020B0503020204020204" pitchFamily="34" charset="-122"/>
                <a:sym typeface="+mn-ea"/>
              </a:rPr>
              <a:t>核查</a:t>
            </a:r>
            <a:r>
              <a:rPr lang="zh-CN" altLang="en-US" sz="1400" b="1" baseline="30000" dirty="0">
                <a:solidFill>
                  <a:srgbClr val="24923B"/>
                </a:solidFill>
                <a:latin typeface="微软雅黑" panose="020B0503020204020204" pitchFamily="34" charset="-122"/>
                <a:ea typeface="微软雅黑" panose="020B0503020204020204" pitchFamily="34" charset="-122"/>
              </a:rPr>
              <a:t>学校。</a:t>
            </a:r>
            <a:endParaRPr lang="zh-CN" altLang="en-US" sz="14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400" b="1" baseline="30000" dirty="0">
                <a:solidFill>
                  <a:srgbClr val="24923B"/>
                </a:solidFill>
                <a:latin typeface="微软雅黑" panose="020B0503020204020204" pitchFamily="34" charset="-122"/>
                <a:ea typeface="微软雅黑" panose="020B0503020204020204" pitchFamily="34" charset="-122"/>
              </a:rPr>
              <a:t>家长再根据户口簿地址选择对应地址，会自动匹配出该地址对应的材料</a:t>
            </a:r>
            <a:r>
              <a:rPr lang="zh-CN" altLang="en-US" sz="1400" b="1" baseline="30000" dirty="0">
                <a:solidFill>
                  <a:srgbClr val="24923B"/>
                </a:solidFill>
                <a:latin typeface="微软雅黑" panose="020B0503020204020204" pitchFamily="34" charset="-122"/>
                <a:ea typeface="微软雅黑" panose="020B0503020204020204" pitchFamily="34" charset="-122"/>
              </a:rPr>
              <a:t>核查学校。</a:t>
            </a:r>
            <a:endParaRPr lang="zh-CN" altLang="en-US" sz="1400" b="1" baseline="30000" dirty="0">
              <a:solidFill>
                <a:srgbClr val="24923B"/>
              </a:solidFill>
              <a:latin typeface="微软雅黑" panose="020B0503020204020204" pitchFamily="34" charset="-122"/>
              <a:ea typeface="微软雅黑" panose="020B0503020204020204" pitchFamily="34" charset="-122"/>
            </a:endParaRPr>
          </a:p>
        </p:txBody>
      </p:sp>
      <p:cxnSp>
        <p:nvCxnSpPr>
          <p:cNvPr id="7" name="直接箭头连接符 6"/>
          <p:cNvCxnSpPr/>
          <p:nvPr/>
        </p:nvCxnSpPr>
        <p:spPr>
          <a:xfrm flipH="1">
            <a:off x="4716145" y="2272665"/>
            <a:ext cx="1511300" cy="1623060"/>
          </a:xfrm>
          <a:prstGeom prst="straightConnector1">
            <a:avLst/>
          </a:prstGeom>
          <a:ln>
            <a:solidFill>
              <a:schemeClr val="tx2"/>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linds(horizontal)">
                                      <p:cBhvr>
                                        <p:cTn id="7" dur="1000"/>
                                        <p:tgtEl>
                                          <p:spTgt spid="20487"/>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315585" y="771525"/>
            <a:ext cx="2058670" cy="4167505"/>
          </a:xfrm>
          <a:prstGeom prst="rect">
            <a:avLst/>
          </a:prstGeom>
          <a:ln>
            <a:solidFill>
              <a:schemeClr val="tx1"/>
            </a:solidFill>
          </a:ln>
        </p:spPr>
      </p:pic>
      <p:sp>
        <p:nvSpPr>
          <p:cNvPr id="22531" name="标题 1"/>
          <p:cNvSpPr txBox="1"/>
          <p:nvPr/>
        </p:nvSpPr>
        <p:spPr>
          <a:xfrm>
            <a:off x="826770" y="200025"/>
            <a:ext cx="8368030" cy="347980"/>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本地生报名操作步骤</a:t>
            </a:r>
            <a:r>
              <a:rPr lang="zh-CN" altLang="en-US" sz="1600" dirty="0">
                <a:solidFill>
                  <a:srgbClr val="606060"/>
                </a:solidFill>
                <a:latin typeface="Arial" panose="020B0604020202020204" pitchFamily="34" charset="0"/>
                <a:ea typeface="微软雅黑" panose="020B0503020204020204" pitchFamily="34" charset="-122"/>
              </a:rPr>
              <a:t>三：</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（不符合片内生条件的本地生</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填写监护人信息）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7" name="矩形标注 1073742868"/>
          <p:cNvSpPr/>
          <p:nvPr>
            <p:custDataLst>
              <p:tags r:id="rId2"/>
            </p:custDataLst>
          </p:nvPr>
        </p:nvSpPr>
        <p:spPr>
          <a:xfrm>
            <a:off x="7715885" y="2859405"/>
            <a:ext cx="1428115" cy="636905"/>
          </a:xfrm>
          <a:prstGeom prst="wedgeRectCallout">
            <a:avLst>
              <a:gd name="adj1" fmla="val -80191"/>
              <a:gd name="adj2" fmla="val 80608"/>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
        <p:nvSpPr>
          <p:cNvPr id="3" name="矩形标注 1073742867"/>
          <p:cNvSpPr/>
          <p:nvPr>
            <p:custDataLst>
              <p:tags r:id="rId3"/>
            </p:custDataLst>
          </p:nvPr>
        </p:nvSpPr>
        <p:spPr>
          <a:xfrm>
            <a:off x="323215" y="1275715"/>
            <a:ext cx="1913255" cy="1923415"/>
          </a:xfrm>
          <a:prstGeom prst="wedgeRectCallout">
            <a:avLst>
              <a:gd name="adj1" fmla="val -49762"/>
              <a:gd name="adj2" fmla="val -2461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请如实输入具体内容。并需上传关系证明，如户口薄、出生证等，至多可上传</a:t>
            </a:r>
            <a:r>
              <a:rPr lang="zh-CN" altLang="en-US" sz="1200" dirty="0">
                <a:latin typeface="微软雅黑" panose="020B0503020204020204" pitchFamily="34" charset="-122"/>
                <a:ea typeface="微软雅黑" panose="020B0503020204020204" pitchFamily="34" charset="-122"/>
              </a:rPr>
              <a:t>五张，多张请拼图后</a:t>
            </a:r>
            <a:r>
              <a:rPr lang="zh-CN" altLang="en-US" sz="1200" dirty="0">
                <a:latin typeface="微软雅黑" panose="020B0503020204020204" pitchFamily="34" charset="-122"/>
                <a:ea typeface="微软雅黑" panose="020B0503020204020204" pitchFamily="34" charset="-122"/>
              </a:rPr>
              <a:t>上传。</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2915285" y="843280"/>
            <a:ext cx="2058670" cy="4020820"/>
          </a:xfrm>
          <a:prstGeom prst="rect">
            <a:avLst/>
          </a:prstGeom>
          <a:ln>
            <a:solidFill>
              <a:schemeClr val="tx1"/>
            </a:solidFill>
          </a:ln>
        </p:spPr>
      </p:pic>
      <p:sp>
        <p:nvSpPr>
          <p:cNvPr id="5" name="右箭头 4"/>
          <p:cNvSpPr/>
          <p:nvPr/>
        </p:nvSpPr>
        <p:spPr>
          <a:xfrm>
            <a:off x="2246630" y="2139315"/>
            <a:ext cx="668655" cy="22606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100"/>
                                        <p:tgtEl>
                                          <p:spTgt spid="7"/>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2051930" y="627651"/>
            <a:ext cx="5559802" cy="534035"/>
          </a:xfrm>
          <a:prstGeom prst="rect">
            <a:avLst/>
          </a:prstGeom>
          <a:noFill/>
        </p:spPr>
        <p:txBody>
          <a:bodyPr wrap="square" rtlCol="0" anchor="ctr">
            <a:spAutoFit/>
          </a:bodyPr>
          <a:p>
            <a:pPr>
              <a:lnSpc>
                <a:spcPct val="120000"/>
              </a:lnSpc>
            </a:pPr>
            <a:r>
              <a:rPr lang="zh-CN" altLang="en-US" sz="2400" b="1" spc="100" dirty="0">
                <a:solidFill>
                  <a:srgbClr val="485157"/>
                </a:solidFill>
                <a:latin typeface="微软雅黑" panose="020B0503020204020204" pitchFamily="34" charset="-122"/>
                <a:ea typeface="微软雅黑" panose="020B0503020204020204" pitchFamily="34" charset="-122"/>
                <a:sym typeface="+mn-ea"/>
              </a:rPr>
              <a:t>随迁子女</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报名操作步骤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1979936" y="1161401"/>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094105" y="1265555"/>
            <a:ext cx="7543800" cy="3711575"/>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sym typeface="+mn-ea"/>
              </a:rPr>
              <a:t>请根据学生情况提前进行准备以下证明材料，报名时需进行上传：</a:t>
            </a:r>
            <a:endParaRPr lang="zh-CN" altLang="en-US" sz="1200" b="1" dirty="0">
              <a:latin typeface="微软雅黑" panose="020B0503020204020204" pitchFamily="34" charset="-122"/>
              <a:ea typeface="微软雅黑" panose="020B0503020204020204" pitchFamily="34" charset="-122"/>
              <a:sym typeface="+mn-ea"/>
            </a:endParaRPr>
          </a:p>
          <a:p>
            <a:pPr>
              <a:lnSpc>
                <a:spcPct val="150000"/>
              </a:lnSpc>
            </a:pPr>
            <a:r>
              <a:rPr lang="zh-CN" altLang="en-US" sz="1200" b="1">
                <a:sym typeface="+mn-ea"/>
              </a:rPr>
              <a:t>随迁子女：</a:t>
            </a:r>
            <a:endParaRPr lang="zh-CN" altLang="en-US" sz="1200" b="1"/>
          </a:p>
          <a:p>
            <a:pPr>
              <a:lnSpc>
                <a:spcPct val="150000"/>
              </a:lnSpc>
            </a:pPr>
            <a:r>
              <a:rPr lang="en-US" altLang="zh-CN" sz="1200" b="1">
                <a:sym typeface="+mn-ea"/>
              </a:rPr>
              <a:t>1.</a:t>
            </a:r>
            <a:r>
              <a:rPr lang="zh-CN" altLang="en-US" sz="1200">
                <a:sym typeface="+mn-ea"/>
              </a:rPr>
              <a:t>【监护人与适龄儿童关系证明】：</a:t>
            </a:r>
            <a:r>
              <a:rPr lang="zh-CN" altLang="en-US" sz="1200">
                <a:sym typeface="+mn-ea"/>
              </a:rPr>
              <a:t>（例如：适龄儿童出生证、户口簿等。）</a:t>
            </a:r>
            <a:endParaRPr lang="zh-CN" altLang="en-US" sz="1200"/>
          </a:p>
          <a:p>
            <a:pPr>
              <a:lnSpc>
                <a:spcPct val="150000"/>
              </a:lnSpc>
            </a:pPr>
            <a:r>
              <a:rPr lang="en-US" altLang="zh-CN" sz="1200">
                <a:sym typeface="+mn-ea"/>
              </a:rPr>
              <a:t>2.</a:t>
            </a:r>
            <a:r>
              <a:rPr lang="zh-CN" altLang="en-US" sz="1200">
                <a:sym typeface="+mn-ea"/>
              </a:rPr>
              <a:t>【单亲凭证】：若为</a:t>
            </a:r>
            <a:r>
              <a:rPr lang="zh-CN" altLang="en-US" sz="1200">
                <a:sym typeface="+mn-ea"/>
              </a:rPr>
              <a:t>单亲监护需上传单亲凭证（例如：离婚证和离婚协议书、判决书、适龄儿童出生证等）；</a:t>
            </a:r>
            <a:endParaRPr lang="zh-CN" altLang="en-US" sz="1200"/>
          </a:p>
          <a:p>
            <a:pPr>
              <a:lnSpc>
                <a:spcPct val="150000"/>
              </a:lnSpc>
            </a:pPr>
            <a:r>
              <a:rPr lang="en-US" altLang="zh-CN" sz="1200">
                <a:sym typeface="+mn-ea"/>
              </a:rPr>
              <a:t>3.</a:t>
            </a:r>
            <a:r>
              <a:rPr lang="zh-CN" altLang="en-US" sz="1200">
                <a:sym typeface="+mn-ea"/>
              </a:rPr>
              <a:t>【社保证明】：</a:t>
            </a:r>
            <a:r>
              <a:rPr lang="zh-CN" altLang="en-US" sz="1200">
                <a:sym typeface="+mn-ea"/>
              </a:rPr>
              <a:t>若有社保证明需要提供半年以上的社保证明；</a:t>
            </a:r>
            <a:endParaRPr lang="zh-CN" altLang="en-US" sz="1200"/>
          </a:p>
          <a:p>
            <a:pPr>
              <a:lnSpc>
                <a:spcPct val="150000"/>
              </a:lnSpc>
            </a:pPr>
            <a:r>
              <a:rPr lang="en-US" altLang="zh-CN" sz="1200">
                <a:sym typeface="+mn-ea"/>
              </a:rPr>
              <a:t>4.</a:t>
            </a:r>
            <a:r>
              <a:rPr lang="zh-CN" altLang="en-US" sz="1200">
                <a:sym typeface="+mn-ea"/>
              </a:rPr>
              <a:t>【公租房租赁合同或拆迁协议证明】：派位优先等级，是否持有公租房租赁合同或拆迁协议选择‘是’时，需上传证明；</a:t>
            </a:r>
            <a:endParaRPr lang="zh-CN" altLang="en-US" sz="1200"/>
          </a:p>
          <a:p>
            <a:pPr>
              <a:lnSpc>
                <a:spcPct val="150000"/>
              </a:lnSpc>
            </a:pPr>
            <a:r>
              <a:rPr lang="en-US" altLang="zh-CN" sz="1200">
                <a:sym typeface="+mn-ea"/>
              </a:rPr>
              <a:t>5.</a:t>
            </a:r>
            <a:r>
              <a:rPr lang="zh-CN" altLang="en-US" sz="1200">
                <a:sym typeface="+mn-ea"/>
              </a:rPr>
              <a:t>【营业执照证明】：派位优先等级，辖区内是否持有营业执照证明选‘是’时</a:t>
            </a:r>
            <a:r>
              <a:rPr lang="zh-CN" altLang="en-US" sz="1200">
                <a:sym typeface="+mn-ea"/>
              </a:rPr>
              <a:t>，需上传证明；</a:t>
            </a:r>
            <a:endParaRPr lang="zh-CN" altLang="en-US" sz="1200">
              <a:sym typeface="+mn-ea"/>
            </a:endParaRPr>
          </a:p>
          <a:p>
            <a:pPr>
              <a:lnSpc>
                <a:spcPct val="150000"/>
              </a:lnSpc>
            </a:pPr>
            <a:r>
              <a:rPr lang="en-US" altLang="zh-CN" sz="1200">
                <a:sym typeface="+mn-ea"/>
              </a:rPr>
              <a:t>6.</a:t>
            </a:r>
            <a:r>
              <a:rPr lang="zh-CN" altLang="en-US" sz="1200">
                <a:sym typeface="+mn-ea"/>
              </a:rPr>
              <a:t>【长幼随学关系证明】：填写长幼随学时，需上传证明（例如：户口簿、双方出生证等。）</a:t>
            </a:r>
            <a:endParaRPr lang="zh-CN" altLang="en-US" sz="1200"/>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随迁子女报名操作步骤一：</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（随迁子女</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a:t>
            </a:r>
            <a:r>
              <a:rPr lang="zh-CN" altLang="en-US" sz="1600" b="1" dirty="0">
                <a:solidFill>
                  <a:srgbClr val="FF0000"/>
                </a:solidFill>
                <a:ea typeface="微软雅黑" panose="020B0503020204020204" pitchFamily="34" charset="-122"/>
                <a:sym typeface="+mn-ea"/>
              </a:rPr>
              <a:t>学生信息）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11" name="矩形标注 1073742867"/>
          <p:cNvSpPr/>
          <p:nvPr>
            <p:custDataLst>
              <p:tags r:id="rId1"/>
            </p:custDataLst>
          </p:nvPr>
        </p:nvSpPr>
        <p:spPr>
          <a:xfrm>
            <a:off x="107315" y="141922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
        <p:nvSpPr>
          <p:cNvPr id="3" name="右箭头 2"/>
          <p:cNvSpPr/>
          <p:nvPr>
            <p:custDataLst>
              <p:tags r:id="rId2"/>
            </p:custDataLst>
          </p:nvPr>
        </p:nvSpPr>
        <p:spPr>
          <a:xfrm>
            <a:off x="971550" y="2337435"/>
            <a:ext cx="499110" cy="378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a:stretch>
            <a:fillRect/>
          </a:stretch>
        </p:blipFill>
        <p:spPr>
          <a:xfrm>
            <a:off x="1619885" y="699770"/>
            <a:ext cx="2030095" cy="4175125"/>
          </a:xfrm>
          <a:prstGeom prst="rect">
            <a:avLst/>
          </a:prstGeom>
          <a:ln>
            <a:solidFill>
              <a:schemeClr val="tx1"/>
            </a:solidFill>
          </a:ln>
        </p:spPr>
      </p:pic>
      <p:pic>
        <p:nvPicPr>
          <p:cNvPr id="10" name="图片 9"/>
          <p:cNvPicPr>
            <a:picLocks noChangeAspect="1"/>
          </p:cNvPicPr>
          <p:nvPr>
            <p:custDataLst>
              <p:tags r:id="rId4"/>
            </p:custDataLst>
          </p:nvPr>
        </p:nvPicPr>
        <p:blipFill>
          <a:blip r:embed="rId5"/>
          <a:stretch>
            <a:fillRect/>
          </a:stretch>
        </p:blipFill>
        <p:spPr>
          <a:xfrm>
            <a:off x="5220335" y="699135"/>
            <a:ext cx="2581275" cy="4356100"/>
          </a:xfrm>
          <a:prstGeom prst="rect">
            <a:avLst/>
          </a:prstGeom>
          <a:ln>
            <a:solidFill>
              <a:schemeClr val="tx1"/>
            </a:solidFill>
          </a:ln>
        </p:spPr>
      </p:pic>
      <p:sp>
        <p:nvSpPr>
          <p:cNvPr id="13" name="矩形标注 1073742863"/>
          <p:cNvSpPr/>
          <p:nvPr>
            <p:custDataLst>
              <p:tags r:id="rId6"/>
            </p:custDataLst>
          </p:nvPr>
        </p:nvSpPr>
        <p:spPr>
          <a:xfrm>
            <a:off x="7596505" y="1729740"/>
            <a:ext cx="1436370" cy="3202940"/>
          </a:xfrm>
          <a:prstGeom prst="wedgeRectCallout">
            <a:avLst>
              <a:gd name="adj1" fmla="val -66170"/>
              <a:gd name="adj2" fmla="val 28194"/>
            </a:avLst>
          </a:prstGeom>
          <a:solidFill>
            <a:srgbClr val="FFFFFF"/>
          </a:solidFill>
          <a:ln w="38100" cap="flat" cmpd="sng">
            <a:solidFill>
              <a:srgbClr val="24923B"/>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输入与父母一方居住凭证地址一致的具体小区名字或XX村、XX路。系统将根据家长输入的内容弹出可选择的地址。家长再根据居住凭证地址选择对应地址，【报名点学校】会自动匹配出该地址对应的学校。</a:t>
            </a:r>
            <a:r>
              <a:rPr lang="zh-CN" altLang="en-US" sz="1200" b="1" u="sng" baseline="30000" dirty="0">
                <a:solidFill>
                  <a:srgbClr val="FF0000"/>
                </a:solidFill>
                <a:latin typeface="微软雅黑" panose="020B0503020204020204" pitchFamily="34" charset="-122"/>
                <a:ea typeface="微软雅黑" panose="020B0503020204020204" pitchFamily="34" charset="-122"/>
              </a:rPr>
              <a:t>鼓楼区随迁子女不需填写该内容，自行下拉选择报名点学校。</a:t>
            </a:r>
            <a:endParaRPr lang="zh-CN" altLang="en-US" sz="1200" b="1" u="sng" baseline="30000" dirty="0">
              <a:solidFill>
                <a:srgbClr val="FF0000"/>
              </a:solidFill>
              <a:latin typeface="微软雅黑" panose="020B0503020204020204" pitchFamily="34" charset="-122"/>
              <a:ea typeface="微软雅黑" panose="020B0503020204020204" pitchFamily="34" charset="-122"/>
            </a:endParaRPr>
          </a:p>
        </p:txBody>
      </p:sp>
      <p:sp>
        <p:nvSpPr>
          <p:cNvPr id="14" name="矩形标注 1073742867"/>
          <p:cNvSpPr/>
          <p:nvPr>
            <p:custDataLst>
              <p:tags r:id="rId7"/>
            </p:custDataLst>
          </p:nvPr>
        </p:nvSpPr>
        <p:spPr>
          <a:xfrm>
            <a:off x="4500245" y="1923415"/>
            <a:ext cx="821055" cy="1203325"/>
          </a:xfrm>
          <a:prstGeom prst="wedgeRectCallout">
            <a:avLst>
              <a:gd name="adj1" fmla="val 62459"/>
              <a:gd name="adj2" fmla="val 37544"/>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rgbClr val="FF0000"/>
                </a:solidFill>
                <a:latin typeface="微软雅黑" panose="020B0503020204020204" pitchFamily="34" charset="-122"/>
                <a:ea typeface="微软雅黑" panose="020B0503020204020204" pitchFamily="34" charset="-122"/>
                <a:sym typeface="+mn-ea"/>
              </a:rPr>
              <a:t>按父母居住凭证输入详细地址。</a:t>
            </a:r>
            <a:endParaRPr lang="zh-CN" altLang="en-US" sz="1200" dirty="0">
              <a:solidFill>
                <a:srgbClr val="FF0000"/>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
        <p:nvSpPr>
          <p:cNvPr id="15" name="矩形标注 1073742863"/>
          <p:cNvSpPr/>
          <p:nvPr>
            <p:custDataLst>
              <p:tags r:id="rId8"/>
            </p:custDataLst>
          </p:nvPr>
        </p:nvSpPr>
        <p:spPr>
          <a:xfrm flipH="1">
            <a:off x="2978785" y="3219450"/>
            <a:ext cx="2177415" cy="1729740"/>
          </a:xfrm>
          <a:prstGeom prst="wedgeRectCallout">
            <a:avLst>
              <a:gd name="adj1" fmla="val -65405"/>
              <a:gd name="adj2" fmla="val -884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系统会根据填写的</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学生居住地址</a:t>
            </a:r>
            <a:r>
              <a:rPr lang="en-US" altLang="zh-CN" sz="1200" b="1" baseline="30000" dirty="0">
                <a:solidFill>
                  <a:srgbClr val="24923B"/>
                </a:solidFill>
                <a:latin typeface="微软雅黑" panose="020B0503020204020204" pitchFamily="34" charset="-122"/>
                <a:ea typeface="微软雅黑" panose="020B0503020204020204" pitchFamily="34" charset="-122"/>
              </a:rPr>
              <a:t>”</a:t>
            </a:r>
            <a:r>
              <a:rPr lang="zh-CN" altLang="en-US" sz="1200" b="1" baseline="30000" dirty="0">
                <a:solidFill>
                  <a:srgbClr val="24923B"/>
                </a:solidFill>
                <a:latin typeface="微软雅黑" panose="020B0503020204020204" pitchFamily="34" charset="-122"/>
                <a:ea typeface="微软雅黑" panose="020B0503020204020204" pitchFamily="34" charset="-122"/>
              </a:rPr>
              <a:t>分析检测出儿童随迁划片地址关键字，可点击标签搜索随迁划片范围地址。</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a:p>
            <a:pPr indent="355600" algn="l" eaLnBrk="1" hangingPunct="1">
              <a:lnSpc>
                <a:spcPts val="2000"/>
              </a:lnSpc>
              <a:buFont typeface="Arial" panose="020B0604020202020204" pitchFamily="34" charset="0"/>
            </a:pPr>
            <a:r>
              <a:rPr lang="zh-CN" altLang="en-US" sz="1200" b="1" baseline="30000" dirty="0">
                <a:solidFill>
                  <a:srgbClr val="24923B"/>
                </a:solidFill>
                <a:latin typeface="微软雅黑" panose="020B0503020204020204" pitchFamily="34" charset="-122"/>
                <a:ea typeface="微软雅黑" panose="020B0503020204020204" pitchFamily="34" charset="-122"/>
              </a:rPr>
              <a:t>家长再根据居住详细地址选择对应地址，会自动匹配出该地址对应的学校。</a:t>
            </a:r>
            <a:endParaRPr lang="zh-CN" altLang="en-US" sz="1200" b="1" baseline="30000" dirty="0">
              <a:solidFill>
                <a:srgbClr val="24923B"/>
              </a:solidFill>
              <a:latin typeface="微软雅黑" panose="020B0503020204020204" pitchFamily="34" charset="-122"/>
              <a:ea typeface="微软雅黑" panose="020B0503020204020204" pitchFamily="34" charset="-122"/>
            </a:endParaRPr>
          </a:p>
        </p:txBody>
      </p:sp>
      <p:sp>
        <p:nvSpPr>
          <p:cNvPr id="16" name="矩形 15"/>
          <p:cNvSpPr/>
          <p:nvPr/>
        </p:nvSpPr>
        <p:spPr>
          <a:xfrm>
            <a:off x="5220335" y="3724275"/>
            <a:ext cx="2447925" cy="930275"/>
          </a:xfrm>
          <a:prstGeom prst="rect">
            <a:avLst/>
          </a:prstGeom>
          <a:ln w="28575" cap="flat" cmpd="sng">
            <a:solidFill>
              <a:srgbClr val="FF0000"/>
            </a:solidFill>
            <a:prstDash val="solid"/>
            <a:miter lim="800000"/>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par>
                          <p:cTn id="12" fill="hold">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1000"/>
                                        <p:tgtEl>
                                          <p:spTgt spid="14"/>
                                        </p:tgtEl>
                                      </p:cBhvr>
                                    </p:animEffect>
                                  </p:childTnLst>
                                </p:cTn>
                              </p:par>
                            </p:childTnLst>
                          </p:cTn>
                        </p:par>
                        <p:par>
                          <p:cTn id="16" fill="hold">
                            <p:stCondLst>
                              <p:cond delay="4000"/>
                            </p:stCondLst>
                            <p:childTnLst>
                              <p:par>
                                <p:cTn id="17" presetID="3"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P spid="14" grpId="0" bldLvl="0" animBg="1"/>
      <p:bldP spid="1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847090" y="699135"/>
            <a:ext cx="2033270" cy="4039870"/>
          </a:xfrm>
          <a:prstGeom prst="rect">
            <a:avLst/>
          </a:prstGeom>
          <a:ln>
            <a:solidFill>
              <a:schemeClr val="tx1"/>
            </a:solidFill>
          </a:ln>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随迁子女</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dirty="0">
                <a:solidFill>
                  <a:srgbClr val="606060"/>
                </a:solidFill>
                <a:latin typeface="Arial" panose="020B0604020202020204" pitchFamily="34" charset="0"/>
                <a:ea typeface="微软雅黑" panose="020B0503020204020204" pitchFamily="34" charset="-122"/>
              </a:rPr>
              <a:t>二：</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（随迁子女</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填写监护人信息）</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18" name="矩形标注 1073742867"/>
          <p:cNvSpPr/>
          <p:nvPr>
            <p:custDataLst>
              <p:tags r:id="rId2"/>
            </p:custDataLst>
          </p:nvPr>
        </p:nvSpPr>
        <p:spPr>
          <a:xfrm>
            <a:off x="539750" y="3579495"/>
            <a:ext cx="1980565" cy="467995"/>
          </a:xfrm>
          <a:prstGeom prst="wedgeRectCallout">
            <a:avLst>
              <a:gd name="adj1" fmla="val 10981"/>
              <a:gd name="adj2" fmla="val -219063"/>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chemeClr val="tx1"/>
                </a:solidFill>
                <a:latin typeface="微软雅黑" panose="020B0503020204020204" pitchFamily="34" charset="-122"/>
                <a:ea typeface="微软雅黑" panose="020B0503020204020204" pitchFamily="34" charset="-122"/>
                <a:sym typeface="+mn-ea"/>
              </a:rPr>
              <a:t>按实际情况下拉选择。</a:t>
            </a:r>
            <a:endParaRPr lang="zh-CN" altLang="en-US" sz="1200" dirty="0">
              <a:solidFill>
                <a:schemeClr val="tx1"/>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solidFill>
                <a:schemeClr val="tx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3131820" y="699135"/>
            <a:ext cx="1972945" cy="4052570"/>
          </a:xfrm>
          <a:prstGeom prst="rect">
            <a:avLst/>
          </a:prstGeom>
          <a:ln>
            <a:solidFill>
              <a:schemeClr val="tx1"/>
            </a:solidFill>
          </a:ln>
        </p:spPr>
      </p:pic>
      <p:cxnSp>
        <p:nvCxnSpPr>
          <p:cNvPr id="6" name="直接箭头连接符 5"/>
          <p:cNvCxnSpPr>
            <a:stCxn id="8" idx="1"/>
          </p:cNvCxnSpPr>
          <p:nvPr/>
        </p:nvCxnSpPr>
        <p:spPr>
          <a:xfrm flipH="1">
            <a:off x="4284345" y="798830"/>
            <a:ext cx="863600" cy="90424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3131820" y="1563370"/>
            <a:ext cx="1152525" cy="432435"/>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5147945" y="647065"/>
            <a:ext cx="3883660" cy="302895"/>
          </a:xfrm>
          <a:prstGeom prst="rect">
            <a:avLst/>
          </a:prstGeom>
          <a:noFill/>
          <a:ln>
            <a:solidFill>
              <a:schemeClr val="accent4"/>
            </a:solidFill>
          </a:ln>
        </p:spPr>
        <p:txBody>
          <a:bodyPr wrap="square" rtlCol="0">
            <a:noAutofit/>
          </a:bodyPr>
          <a:p>
            <a:r>
              <a:rPr lang="zh-CN" altLang="en-US" sz="1200">
                <a:latin typeface="Microsoft YaHei Regular" panose="02010600030101010101" charset="-122"/>
                <a:ea typeface="Microsoft YaHei Regular" panose="02010600030101010101" charset="-122"/>
              </a:rPr>
              <a:t>若有亲兄弟姐妹在本地区</a:t>
            </a:r>
            <a:r>
              <a:rPr lang="zh-CN" altLang="en-US" sz="1200">
                <a:latin typeface="Microsoft YaHei Regular" panose="02010600030101010101" charset="-122"/>
                <a:ea typeface="Microsoft YaHei Regular" panose="02010600030101010101" charset="-122"/>
              </a:rPr>
              <a:t>小学就读</a:t>
            </a:r>
            <a:r>
              <a:rPr lang="en-US" altLang="zh-CN" sz="1200">
                <a:latin typeface="Microsoft YaHei Regular" panose="02010600030101010101" charset="-122"/>
                <a:ea typeface="Microsoft YaHei Regular" panose="02010600030101010101" charset="-122"/>
              </a:rPr>
              <a:t>，</a:t>
            </a:r>
            <a:r>
              <a:rPr lang="zh-CN" altLang="en-US" sz="1200">
                <a:latin typeface="Microsoft YaHei Regular" panose="02010600030101010101" charset="-122"/>
                <a:ea typeface="Microsoft YaHei Regular" panose="02010600030101010101" charset="-122"/>
              </a:rPr>
              <a:t>可在此处填写信息</a:t>
            </a:r>
            <a:endParaRPr lang="zh-CN" altLang="en-US" sz="1200">
              <a:latin typeface="Microsoft YaHei Regular" panose="02010600030101010101" charset="-122"/>
              <a:ea typeface="Microsoft YaHei Regular" panose="02010600030101010101" charset="-122"/>
            </a:endParaRPr>
          </a:p>
        </p:txBody>
      </p:sp>
      <p:pic>
        <p:nvPicPr>
          <p:cNvPr id="10" name="图片 9"/>
          <p:cNvPicPr>
            <a:picLocks noChangeAspect="1"/>
          </p:cNvPicPr>
          <p:nvPr/>
        </p:nvPicPr>
        <p:blipFill>
          <a:blip r:embed="rId4"/>
          <a:stretch>
            <a:fillRect/>
          </a:stretch>
        </p:blipFill>
        <p:spPr>
          <a:xfrm>
            <a:off x="6300470" y="1076325"/>
            <a:ext cx="1929765" cy="3669665"/>
          </a:xfrm>
          <a:prstGeom prst="rect">
            <a:avLst/>
          </a:prstGeom>
          <a:ln>
            <a:solidFill>
              <a:schemeClr val="accent4"/>
            </a:solidFill>
          </a:ln>
        </p:spPr>
      </p:pic>
      <p:sp>
        <p:nvSpPr>
          <p:cNvPr id="11" name="矩形标注 1073742867"/>
          <p:cNvSpPr/>
          <p:nvPr>
            <p:custDataLst>
              <p:tags r:id="rId5"/>
            </p:custDataLst>
          </p:nvPr>
        </p:nvSpPr>
        <p:spPr>
          <a:xfrm>
            <a:off x="5507990" y="2197735"/>
            <a:ext cx="561975" cy="1381760"/>
          </a:xfrm>
          <a:prstGeom prst="wedgeRectCallout">
            <a:avLst>
              <a:gd name="adj1" fmla="val 81116"/>
              <a:gd name="adj2" fmla="val -220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rgbClr val="FF0000"/>
                </a:solidFill>
                <a:latin typeface="微软雅黑" panose="020B0503020204020204" pitchFamily="34" charset="-122"/>
                <a:ea typeface="微软雅黑" panose="020B0503020204020204" pitchFamily="34" charset="-122"/>
                <a:sym typeface="+mn-ea"/>
              </a:rPr>
              <a:t>优先级按实际情况选择。</a:t>
            </a:r>
            <a:endParaRPr lang="zh-CN" altLang="en-US" sz="1200" dirty="0">
              <a:solidFill>
                <a:srgbClr val="FF0000"/>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000"/>
                                        <p:tgtEl>
                                          <p:spTgt spid="18"/>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580390" y="767715"/>
            <a:ext cx="1975485" cy="4303395"/>
          </a:xfrm>
          <a:prstGeom prst="rect">
            <a:avLst/>
          </a:prstGeom>
          <a:ln>
            <a:solidFill>
              <a:schemeClr val="accent4"/>
            </a:solidFill>
          </a:ln>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随迁子女</a:t>
            </a:r>
            <a:r>
              <a:rPr lang="zh-CN" altLang="en-US" sz="1600" dirty="0">
                <a:solidFill>
                  <a:srgbClr val="606060"/>
                </a:solidFill>
                <a:latin typeface="Arial" panose="020B0604020202020204" pitchFamily="34" charset="0"/>
                <a:ea typeface="微软雅黑" panose="020B0503020204020204" pitchFamily="34" charset="-122"/>
              </a:rPr>
              <a:t>报名操作步骤二：</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（随迁子女</a:t>
            </a:r>
            <a:r>
              <a:rPr lang="en-US" altLang="zh-CN" sz="1600" b="1" dirty="0">
                <a:solidFill>
                  <a:srgbClr val="FF0000"/>
                </a:solidFill>
                <a:ea typeface="微软雅黑" panose="020B0503020204020204" pitchFamily="34" charset="-122"/>
                <a:sym typeface="+mn-ea"/>
              </a:rPr>
              <a:t>-</a:t>
            </a:r>
            <a:r>
              <a:rPr lang="zh-CN" altLang="en-US" sz="1600" b="1" dirty="0">
                <a:solidFill>
                  <a:srgbClr val="FF0000"/>
                </a:solidFill>
                <a:ea typeface="微软雅黑" panose="020B0503020204020204" pitchFamily="34" charset="-122"/>
                <a:sym typeface="+mn-ea"/>
              </a:rPr>
              <a:t>提交</a:t>
            </a:r>
            <a:r>
              <a:rPr lang="zh-CN" altLang="en-US" sz="1600" b="1" dirty="0">
                <a:solidFill>
                  <a:srgbClr val="FF0000"/>
                </a:solidFill>
                <a:ea typeface="微软雅黑" panose="020B0503020204020204" pitchFamily="34" charset="-122"/>
                <a:sym typeface="+mn-ea"/>
              </a:rPr>
              <a:t>报名）</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sp>
        <p:nvSpPr>
          <p:cNvPr id="3" name="矩形标注 1073742867"/>
          <p:cNvSpPr/>
          <p:nvPr>
            <p:custDataLst>
              <p:tags r:id="rId2"/>
            </p:custDataLst>
          </p:nvPr>
        </p:nvSpPr>
        <p:spPr>
          <a:xfrm>
            <a:off x="2740025" y="1563370"/>
            <a:ext cx="1729105" cy="930275"/>
          </a:xfrm>
          <a:prstGeom prst="wedgeRectCallout">
            <a:avLst>
              <a:gd name="adj1" fmla="val -70418"/>
              <a:gd name="adj2" fmla="val 57303"/>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按要求上传证明材料，点击‘</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可查看上传要求</a:t>
            </a:r>
            <a:endParaRPr lang="zh-CN" altLang="en-US" sz="1200" dirty="0">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r>
              <a:rPr lang="zh-CN" altLang="en-US" sz="1200" dirty="0">
                <a:solidFill>
                  <a:srgbClr val="FF0000"/>
                </a:solidFill>
                <a:latin typeface="微软雅黑" panose="020B0503020204020204" pitchFamily="34" charset="-122"/>
                <a:ea typeface="微软雅黑" panose="020B0503020204020204" pitchFamily="34" charset="-122"/>
                <a:sym typeface="+mn-ea"/>
              </a:rPr>
              <a:t>。</a:t>
            </a:r>
            <a:endParaRPr lang="zh-CN" altLang="en-US" sz="1200" dirty="0">
              <a:solidFill>
                <a:srgbClr val="FF0000"/>
              </a:solidFill>
              <a:latin typeface="微软雅黑" panose="020B0503020204020204" pitchFamily="34" charset="-122"/>
              <a:ea typeface="微软雅黑" panose="020B0503020204020204" pitchFamily="34" charset="-122"/>
            </a:endParaRPr>
          </a:p>
          <a:p>
            <a:pPr eaLnBrk="1" hangingPunct="1">
              <a:lnSpc>
                <a:spcPts val="2000"/>
              </a:lnSpc>
              <a:buFont typeface="Arial" panose="020B0604020202020204" pitchFamily="34" charset="0"/>
            </a:pPr>
            <a:endParaRPr lang="zh-CN" altLang="en-US" sz="1200" dirty="0">
              <a:latin typeface="微软雅黑" panose="020B0503020204020204" pitchFamily="34" charset="-122"/>
              <a:ea typeface="微软雅黑" panose="020B0503020204020204" pitchFamily="34" charset="-122"/>
            </a:endParaRPr>
          </a:p>
        </p:txBody>
      </p:sp>
      <p:sp>
        <p:nvSpPr>
          <p:cNvPr id="12" name="矩形标注 1073742868"/>
          <p:cNvSpPr/>
          <p:nvPr>
            <p:custDataLst>
              <p:tags r:id="rId3"/>
            </p:custDataLst>
          </p:nvPr>
        </p:nvSpPr>
        <p:spPr>
          <a:xfrm>
            <a:off x="2915920" y="4083685"/>
            <a:ext cx="1330325" cy="972185"/>
          </a:xfrm>
          <a:prstGeom prst="wedgeRectCallout">
            <a:avLst>
              <a:gd name="adj1" fmla="val -125990"/>
              <a:gd name="adj2" fmla="val 44382"/>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4"/>
          <a:stretch>
            <a:fillRect/>
          </a:stretch>
        </p:blipFill>
        <p:spPr>
          <a:xfrm>
            <a:off x="4564380" y="843280"/>
            <a:ext cx="2110105" cy="4208780"/>
          </a:xfrm>
          <a:prstGeom prst="rect">
            <a:avLst/>
          </a:prstGeom>
          <a:ln>
            <a:solidFill>
              <a:schemeClr val="tx1"/>
            </a:solidFill>
          </a:ln>
        </p:spPr>
      </p:pic>
      <p:sp>
        <p:nvSpPr>
          <p:cNvPr id="14" name="文本框 13"/>
          <p:cNvSpPr txBox="1"/>
          <p:nvPr/>
        </p:nvSpPr>
        <p:spPr>
          <a:xfrm>
            <a:off x="6743065" y="2427605"/>
            <a:ext cx="2296160" cy="1254760"/>
          </a:xfrm>
          <a:prstGeom prst="rect">
            <a:avLst/>
          </a:prstGeom>
          <a:noFill/>
          <a:ln>
            <a:solidFill>
              <a:schemeClr val="tx2"/>
            </a:solidFill>
          </a:ln>
        </p:spPr>
        <p:txBody>
          <a:bodyPr wrap="square" rtlCol="0">
            <a:noAutofit/>
          </a:bodyPr>
          <a:p>
            <a:pPr indent="355600" algn="l" eaLnBrk="1" hangingPunct="1">
              <a:lnSpc>
                <a:spcPts val="2000"/>
              </a:lnSpc>
              <a:buClrTx/>
              <a:buSzTx/>
              <a:buFont typeface="Arial" panose="020B0604020202020204" pitchFamily="34" charset="0"/>
            </a:pPr>
            <a:r>
              <a:rPr lang="zh-CN" altLang="en-US" sz="1600" b="1" baseline="30000" dirty="0">
                <a:solidFill>
                  <a:srgbClr val="24923B"/>
                </a:solidFill>
                <a:latin typeface="微软雅黑" panose="020B0503020204020204" pitchFamily="34" charset="-122"/>
                <a:ea typeface="微软雅黑" panose="020B0503020204020204" pitchFamily="34" charset="-122"/>
              </a:rPr>
              <a:t>当填写的亲兄弟姐妹就读学校与选定的材料核查学校不一致时，请二次选择材料核查学校。</a:t>
            </a:r>
            <a:endParaRPr lang="zh-CN" altLang="en-US" sz="1600" b="1" baseline="30000" dirty="0">
              <a:solidFill>
                <a:srgbClr val="24923B"/>
              </a:solidFill>
              <a:latin typeface="微软雅黑" panose="020B0503020204020204" pitchFamily="34" charset="-122"/>
              <a:ea typeface="微软雅黑" panose="020B0503020204020204" pitchFamily="34" charset="-122"/>
            </a:endParaRPr>
          </a:p>
          <a:p>
            <a:r>
              <a:rPr lang="zh-CN" altLang="en-US" sz="1400" b="1" u="sng" baseline="30000" dirty="0">
                <a:solidFill>
                  <a:srgbClr val="FF0000"/>
                </a:solidFill>
                <a:latin typeface="微软雅黑" panose="020B0503020204020204" pitchFamily="34" charset="-122"/>
                <a:ea typeface="微软雅黑" panose="020B0503020204020204" pitchFamily="34" charset="-122"/>
                <a:sym typeface="+mn-ea"/>
              </a:rPr>
              <a:t>鼓楼区随迁子女无此项内容，填报志愿时下拉选择有学位的学校即可。</a:t>
            </a:r>
            <a:endParaRPr lang="zh-CN" altLang="en-US" sz="1400" b="1" u="sng" baseline="30000" dirty="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报名方式</a:t>
            </a:r>
            <a:r>
              <a:rPr lang="en-US" altLang="zh-CN" sz="2400" dirty="0">
                <a:sym typeface="+mn-ea"/>
              </a:rPr>
              <a:t>      </a:t>
            </a:r>
            <a:r>
              <a:rPr lang="zh-CN" altLang="en-US" sz="2400" dirty="0">
                <a:sym typeface="+mn-ea"/>
              </a:rPr>
              <a:t>报名时间：6月</a:t>
            </a:r>
            <a:r>
              <a:rPr lang="en-US" altLang="zh-CN" sz="2400" dirty="0">
                <a:sym typeface="+mn-ea"/>
              </a:rPr>
              <a:t>24</a:t>
            </a:r>
            <a:r>
              <a:rPr lang="zh-CN" altLang="en-US" sz="2400" dirty="0">
                <a:sym typeface="+mn-ea"/>
              </a:rPr>
              <a:t>日</a:t>
            </a:r>
            <a:r>
              <a:rPr lang="en-US" altLang="zh-CN" sz="2400" dirty="0">
                <a:sym typeface="+mn-ea"/>
              </a:rPr>
              <a:t>9:00</a:t>
            </a:r>
            <a:r>
              <a:rPr lang="zh-CN" altLang="en-US" sz="2400" dirty="0">
                <a:sym typeface="+mn-ea"/>
              </a:rPr>
              <a:t>—</a:t>
            </a:r>
            <a:r>
              <a:rPr lang="en-US" altLang="zh-CN" sz="2400" dirty="0">
                <a:sym typeface="+mn-ea"/>
              </a:rPr>
              <a:t>6</a:t>
            </a:r>
            <a:r>
              <a:rPr lang="zh-CN" altLang="en-US" sz="2400" dirty="0">
                <a:sym typeface="+mn-ea"/>
              </a:rPr>
              <a:t>月</a:t>
            </a:r>
            <a:r>
              <a:rPr lang="en-US" altLang="zh-CN" sz="2400" dirty="0">
                <a:sym typeface="+mn-ea"/>
              </a:rPr>
              <a:t>30</a:t>
            </a:r>
            <a:r>
              <a:rPr lang="zh-CN" altLang="en-US" sz="2400" dirty="0">
                <a:sym typeface="+mn-ea"/>
              </a:rPr>
              <a:t>日</a:t>
            </a:r>
            <a:r>
              <a:rPr lang="en-US" altLang="zh-CN" sz="2400" dirty="0">
                <a:sym typeface="+mn-ea"/>
              </a:rPr>
              <a:t>18:00</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 name="组 20"/>
          <p:cNvGrpSpPr/>
          <p:nvPr>
            <p:custDataLst>
              <p:tags r:id="rId1"/>
            </p:custDataLst>
          </p:nvPr>
        </p:nvGrpSpPr>
        <p:grpSpPr>
          <a:xfrm>
            <a:off x="123190" y="698818"/>
            <a:ext cx="8248651" cy="4345305"/>
            <a:chOff x="179512" y="1333257"/>
            <a:chExt cx="7508798" cy="5311637"/>
          </a:xfrm>
        </p:grpSpPr>
        <p:sp>
          <p:nvSpPr>
            <p:cNvPr id="4" name="文本框 1"/>
            <p:cNvSpPr txBox="1"/>
            <p:nvPr>
              <p:custDataLst>
                <p:tags r:id="rId2"/>
              </p:custDataLst>
            </p:nvPr>
          </p:nvSpPr>
          <p:spPr>
            <a:xfrm>
              <a:off x="290497" y="4275887"/>
              <a:ext cx="7149832" cy="2369007"/>
            </a:xfrm>
            <a:prstGeom prst="rect">
              <a:avLst/>
            </a:prstGeom>
            <a:noFill/>
            <a:ln w="9525">
              <a:noFill/>
            </a:ln>
          </p:spPr>
          <p:txBody>
            <a:bodyPr wrap="square">
              <a:spAutoFit/>
            </a:bodyPr>
            <a:p>
              <a:pPr eaLnBrk="1" hangingPunct="1">
                <a:lnSpc>
                  <a:spcPct val="200000"/>
                </a:lnSpc>
                <a:buFont typeface="Arial" panose="020B0604020202020204" pitchFamily="34" charset="0"/>
              </a:pPr>
              <a:r>
                <a:rPr lang="en-US" altLang="zh-CN" sz="1200" dirty="0">
                  <a:latin typeface="微软雅黑" panose="020B0503020204020204" pitchFamily="34" charset="-122"/>
                  <a:ea typeface="微软雅黑" panose="020B0503020204020204" pitchFamily="34" charset="-122"/>
                </a:rPr>
                <a:t>1.</a:t>
              </a:r>
              <a:r>
                <a:rPr sz="1200" dirty="0">
                  <a:latin typeface="微软雅黑" panose="020B0503020204020204" pitchFamily="34" charset="-122"/>
                  <a:ea typeface="微软雅黑" panose="020B0503020204020204" pitchFamily="34" charset="-122"/>
                  <a:sym typeface="+mn-ea"/>
                </a:rPr>
                <a:t>下载进入“e福州”app&gt;&gt;首页&gt;&gt;榕教之窗&gt;&gt;</a:t>
              </a:r>
              <a:r>
                <a:rPr lang="zh-CN" sz="1200" dirty="0">
                  <a:latin typeface="微软雅黑" panose="020B0503020204020204" pitchFamily="34" charset="-122"/>
                  <a:ea typeface="微软雅黑" panose="020B0503020204020204" pitchFamily="34" charset="-122"/>
                  <a:sym typeface="+mn-ea"/>
                </a:rPr>
                <a:t>榕教招生</a:t>
              </a:r>
              <a:r>
                <a:rPr sz="1200" dirty="0">
                  <a:latin typeface="微软雅黑" panose="020B0503020204020204" pitchFamily="34" charset="-122"/>
                  <a:ea typeface="微软雅黑" panose="020B0503020204020204" pitchFamily="34" charset="-122"/>
                  <a:sym typeface="+mn-ea"/>
                </a:rPr>
                <a:t>&gt;&gt;</a:t>
              </a:r>
              <a:r>
                <a:rPr sz="1200" dirty="0">
                  <a:latin typeface="微软雅黑" panose="020B0503020204020204" pitchFamily="34" charset="-122"/>
                  <a:ea typeface="微软雅黑" panose="020B0503020204020204" pitchFamily="34" charset="-122"/>
                  <a:sym typeface="+mn-ea"/>
                </a:rPr>
                <a:t>点击进入“小学招生”页面，进入报名操作</a:t>
              </a:r>
              <a:r>
                <a:rPr lang="zh-CN" altLang="zh-CN" sz="1200" dirty="0">
                  <a:latin typeface="微软雅黑" panose="020B0503020204020204" pitchFamily="34" charset="-122"/>
                  <a:ea typeface="微软雅黑" panose="020B0503020204020204" pitchFamily="34" charset="-122"/>
                  <a:sym typeface="+mn-ea"/>
                </a:rPr>
                <a:t>。</a:t>
              </a:r>
              <a:endParaRPr lang="zh-CN" altLang="zh-CN" sz="1200" dirty="0">
                <a:latin typeface="微软雅黑" panose="020B0503020204020204" pitchFamily="34" charset="-122"/>
                <a:ea typeface="微软雅黑" panose="020B0503020204020204" pitchFamily="34" charset="-122"/>
                <a:sym typeface="+mn-ea"/>
              </a:endParaRPr>
            </a:p>
            <a:p>
              <a:pPr eaLnBrk="1" hangingPunct="1">
                <a:lnSpc>
                  <a:spcPct val="200000"/>
                </a:lnSpc>
                <a:buFont typeface="Arial" panose="020B0604020202020204" pitchFamily="34" charset="0"/>
              </a:pPr>
              <a:r>
                <a:rPr lang="en-US" altLang="zh-CN" sz="1200" dirty="0">
                  <a:latin typeface="微软雅黑" panose="020B0503020204020204" pitchFamily="34" charset="-122"/>
                  <a:ea typeface="微软雅黑" panose="020B0503020204020204" pitchFamily="34" charset="-122"/>
                </a:rPr>
                <a:t>2.</a:t>
              </a:r>
              <a:r>
                <a:rPr lang="zh-CN" altLang="zh-CN" sz="1200" dirty="0">
                  <a:latin typeface="微软雅黑" panose="020B0503020204020204" pitchFamily="34" charset="-122"/>
                  <a:ea typeface="微软雅黑" panose="020B0503020204020204" pitchFamily="34" charset="-122"/>
                  <a:sym typeface="+mn-ea"/>
                </a:rPr>
                <a:t>下载进入“闽政通”</a:t>
              </a:r>
              <a:r>
                <a:rPr lang="en-US" altLang="zh-CN" sz="1200" dirty="0">
                  <a:latin typeface="微软雅黑" panose="020B0503020204020204" pitchFamily="34" charset="-122"/>
                  <a:ea typeface="微软雅黑" panose="020B0503020204020204" pitchFamily="34" charset="-122"/>
                  <a:sym typeface="+mn-ea"/>
                </a:rPr>
                <a:t>app</a:t>
              </a:r>
              <a:r>
                <a:rPr lang="zh-CN" altLang="zh-CN" sz="1200" dirty="0">
                  <a:latin typeface="微软雅黑" panose="020B0503020204020204" pitchFamily="34" charset="-122"/>
                  <a:ea typeface="微软雅黑" panose="020B0503020204020204" pitchFamily="34" charset="-122"/>
                  <a:sym typeface="+mn-ea"/>
                </a:rPr>
                <a:t>，在首页</a:t>
              </a:r>
              <a:r>
                <a:rPr lang="en-US" altLang="zh-CN" sz="1200" dirty="0">
                  <a:latin typeface="微软雅黑" panose="020B0503020204020204" pitchFamily="34" charset="-122"/>
                  <a:ea typeface="微软雅黑" panose="020B0503020204020204" pitchFamily="34" charset="-122"/>
                  <a:sym typeface="+mn-ea"/>
                </a:rPr>
                <a:t>“</a:t>
              </a:r>
              <a:r>
                <a:rPr lang="zh-CN" altLang="zh-CN" sz="1200" dirty="0">
                  <a:latin typeface="微软雅黑" panose="020B0503020204020204" pitchFamily="34" charset="-122"/>
                  <a:ea typeface="微软雅黑" panose="020B0503020204020204" pitchFamily="34" charset="-122"/>
                  <a:sym typeface="+mn-ea"/>
                </a:rPr>
                <a:t>搜索服务</a:t>
              </a:r>
              <a:r>
                <a:rPr lang="en-US" altLang="zh-CN" sz="1200" dirty="0">
                  <a:latin typeface="微软雅黑" panose="020B0503020204020204" pitchFamily="34" charset="-122"/>
                  <a:ea typeface="微软雅黑" panose="020B0503020204020204" pitchFamily="34" charset="-122"/>
                  <a:sym typeface="+mn-ea"/>
                </a:rPr>
                <a:t>”</a:t>
              </a:r>
              <a:r>
                <a:rPr lang="zh-CN" altLang="zh-CN" sz="1200" dirty="0">
                  <a:latin typeface="微软雅黑" panose="020B0503020204020204" pitchFamily="34" charset="-122"/>
                  <a:ea typeface="微软雅黑" panose="020B0503020204020204" pitchFamily="34" charset="-122"/>
                  <a:sym typeface="+mn-ea"/>
                </a:rPr>
                <a:t>输入</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教育入学一件事（</a:t>
              </a:r>
              <a:r>
                <a:rPr lang="zh-CN" altLang="en-US" sz="1200" dirty="0">
                  <a:latin typeface="微软雅黑" panose="020B0503020204020204" pitchFamily="34" charset="-122"/>
                  <a:ea typeface="微软雅黑" panose="020B0503020204020204" pitchFamily="34" charset="-122"/>
                  <a:sym typeface="+mn-ea"/>
                </a:rPr>
                <a:t>福州）</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查找到</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小学报名</a:t>
              </a:r>
              <a:r>
                <a:rPr lang="en-US" altLang="zh-CN" sz="1200" dirty="0">
                  <a:latin typeface="微软雅黑" panose="020B0503020204020204" pitchFamily="34" charset="-122"/>
                  <a:ea typeface="微软雅黑" panose="020B0503020204020204" pitchFamily="34" charset="-122"/>
                  <a:sym typeface="+mn-ea"/>
                </a:rPr>
                <a:t>”</a:t>
              </a:r>
              <a:r>
                <a:rPr lang="zh-CN" altLang="en-US" sz="1200" dirty="0">
                  <a:latin typeface="微软雅黑" panose="020B0503020204020204" pitchFamily="34" charset="-122"/>
                  <a:ea typeface="微软雅黑" panose="020B0503020204020204" pitchFamily="34" charset="-122"/>
                  <a:sym typeface="+mn-ea"/>
                </a:rPr>
                <a:t>，点击进入报名操作。</a:t>
              </a:r>
              <a:endParaRPr lang="zh-CN" altLang="en-US" sz="1200" dirty="0">
                <a:latin typeface="微软雅黑" panose="020B0503020204020204" pitchFamily="34" charset="-122"/>
                <a:ea typeface="微软雅黑" panose="020B0503020204020204" pitchFamily="34" charset="-122"/>
                <a:sym typeface="+mn-ea"/>
              </a:endParaRPr>
            </a:p>
            <a:p>
              <a:pPr eaLnBrk="1" hangingPunct="1">
                <a:lnSpc>
                  <a:spcPct val="200000"/>
                </a:lnSpc>
                <a:buFont typeface="Arial" panose="020B0604020202020204" pitchFamily="34" charset="0"/>
              </a:pPr>
              <a:r>
                <a:rPr lang="en-US" altLang="zh-CN" sz="1200" dirty="0">
                  <a:latin typeface="微软雅黑" panose="020B0503020204020204" pitchFamily="34" charset="-122"/>
                  <a:ea typeface="微软雅黑" panose="020B0503020204020204" pitchFamily="34" charset="-122"/>
                  <a:sym typeface="+mn-ea"/>
                </a:rPr>
                <a:t>3.微信公众号搜索“福州教育”点击右下角“</a:t>
              </a:r>
              <a:r>
                <a:rPr lang="zh-CN" altLang="en-US" sz="1200" dirty="0">
                  <a:latin typeface="微软雅黑" panose="020B0503020204020204" pitchFamily="34" charset="-122"/>
                  <a:ea typeface="微软雅黑" panose="020B0503020204020204" pitchFamily="34" charset="-122"/>
                  <a:sym typeface="+mn-ea"/>
                </a:rPr>
                <a:t>便民查询</a:t>
              </a:r>
              <a:r>
                <a:rPr lang="en-US" altLang="zh-CN" sz="1200" dirty="0">
                  <a:latin typeface="微软雅黑" panose="020B0503020204020204" pitchFamily="34" charset="-122"/>
                  <a:ea typeface="微软雅黑" panose="020B0503020204020204" pitchFamily="34" charset="-122"/>
                  <a:sym typeface="+mn-ea"/>
                </a:rPr>
                <a:t>-榕教之窗”使用“e福州”或“闽政通”账号进行登录填报</a:t>
              </a:r>
              <a:r>
                <a:rPr lang="zh-CN" altLang="en-US" sz="1200" dirty="0">
                  <a:latin typeface="微软雅黑" panose="020B0503020204020204" pitchFamily="34" charset="-122"/>
                  <a:ea typeface="微软雅黑" panose="020B0503020204020204" pitchFamily="34" charset="-122"/>
                  <a:sym typeface="+mn-ea"/>
                </a:rPr>
                <a:t>。</a:t>
              </a:r>
              <a:endParaRPr lang="en-US" altLang="zh-CN" sz="1200" dirty="0">
                <a:latin typeface="微软雅黑" panose="020B0503020204020204" pitchFamily="34" charset="-122"/>
                <a:ea typeface="微软雅黑" panose="020B0503020204020204" pitchFamily="34" charset="-122"/>
                <a:sym typeface="+mn-ea"/>
              </a:endParaRPr>
            </a:p>
            <a:p>
              <a:pPr eaLnBrk="1" hangingPunct="1">
                <a:lnSpc>
                  <a:spcPct val="200000"/>
                </a:lnSpc>
                <a:buFont typeface="Arial" panose="020B0604020202020204" pitchFamily="34" charset="0"/>
              </a:pPr>
              <a:endParaRPr lang="en-US" altLang="zh-CN" sz="1200" dirty="0">
                <a:latin typeface="微软雅黑" panose="020B0503020204020204" pitchFamily="34" charset="-122"/>
                <a:ea typeface="微软雅黑" panose="020B0503020204020204" pitchFamily="34" charset="-122"/>
                <a:sym typeface="+mn-ea"/>
              </a:endParaRPr>
            </a:p>
          </p:txBody>
        </p:sp>
        <p:grpSp>
          <p:nvGrpSpPr>
            <p:cNvPr id="5" name="组 2"/>
            <p:cNvGrpSpPr/>
            <p:nvPr/>
          </p:nvGrpSpPr>
          <p:grpSpPr>
            <a:xfrm>
              <a:off x="179512" y="1628748"/>
              <a:ext cx="685771" cy="685771"/>
              <a:chOff x="1828800" y="2090686"/>
              <a:chExt cx="685771" cy="685771"/>
            </a:xfrm>
          </p:grpSpPr>
          <p:sp>
            <p:nvSpPr>
              <p:cNvPr id="6" name="AutoShape 5"/>
              <p:cNvSpPr/>
              <p:nvPr>
                <p:custDataLst>
                  <p:tags r:id="rId3"/>
                </p:custDataLst>
              </p:nvPr>
            </p:nvSpPr>
            <p:spPr>
              <a:xfrm>
                <a:off x="1828800" y="2090686"/>
                <a:ext cx="685771" cy="685771"/>
              </a:xfrm>
              <a:prstGeom prst="diamond">
                <a:avLst/>
              </a:prstGeom>
              <a:solidFill>
                <a:srgbClr val="74A1DE"/>
              </a:solidFill>
              <a:ln w="25400" cap="flat" cmpd="sng">
                <a:solidFill>
                  <a:srgbClr val="FFFFFF"/>
                </a:solidFill>
                <a:prstDash val="solid"/>
                <a:miter/>
                <a:headEnd type="none" w="med" len="med"/>
                <a:tailEnd type="none" w="med" len="med"/>
              </a:ln>
              <a:effectLst>
                <a:outerShdw dist="76200" algn="ctr" rotWithShape="0">
                  <a:srgbClr val="C0C0C0"/>
                </a:outerShdw>
              </a:effectLst>
            </p:spPr>
            <p:txBody>
              <a:bodyPr wrap="none" anchor="ctr"/>
              <a:p>
                <a:pPr eaLnBrk="1" hangingPunct="1">
                  <a:buFont typeface="Arial" panose="020B0604020202020204" pitchFamily="34" charset="0"/>
                </a:pPr>
                <a:endParaRPr lang="zh-CN" altLang="en-US" dirty="0">
                  <a:solidFill>
                    <a:srgbClr val="000000"/>
                  </a:solidFill>
                  <a:latin typeface="Arial" panose="020B0604020202020204" pitchFamily="34" charset="0"/>
                </a:endParaRPr>
              </a:p>
            </p:txBody>
          </p:sp>
          <p:sp>
            <p:nvSpPr>
              <p:cNvPr id="7" name="Text Box 7"/>
              <p:cNvSpPr txBox="1">
                <a:spLocks noChangeArrowheads="1"/>
              </p:cNvSpPr>
              <p:nvPr>
                <p:custDataLst>
                  <p:tags r:id="rId4"/>
                </p:custDataLst>
              </p:nvPr>
            </p:nvSpPr>
            <p:spPr bwMode="gray">
              <a:xfrm>
                <a:off x="1981982" y="2121205"/>
                <a:ext cx="356943" cy="56275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rPr>
                  <a:t>一</a:t>
                </a:r>
                <a:endPar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grpSp>
          <p:nvGrpSpPr>
            <p:cNvPr id="16392" name="组 17"/>
            <p:cNvGrpSpPr/>
            <p:nvPr/>
          </p:nvGrpSpPr>
          <p:grpSpPr>
            <a:xfrm>
              <a:off x="251524" y="3429758"/>
              <a:ext cx="685771" cy="942386"/>
              <a:chOff x="1828804" y="2497648"/>
              <a:chExt cx="685771" cy="942386"/>
            </a:xfrm>
          </p:grpSpPr>
          <p:sp>
            <p:nvSpPr>
              <p:cNvPr id="8" name="AutoShape 9"/>
              <p:cNvSpPr/>
              <p:nvPr>
                <p:custDataLst>
                  <p:tags r:id="rId5"/>
                </p:custDataLst>
              </p:nvPr>
            </p:nvSpPr>
            <p:spPr>
              <a:xfrm>
                <a:off x="1829048" y="2753078"/>
                <a:ext cx="684983" cy="686950"/>
              </a:xfrm>
              <a:prstGeom prst="diamond">
                <a:avLst/>
              </a:prstGeom>
              <a:solidFill>
                <a:srgbClr val="E49514"/>
              </a:solidFill>
              <a:ln w="25400" cap="flat" cmpd="sng">
                <a:solidFill>
                  <a:srgbClr val="FFFFFF"/>
                </a:solidFill>
                <a:prstDash val="solid"/>
                <a:miter/>
                <a:headEnd type="none" w="med" len="med"/>
                <a:tailEnd type="none" w="med" len="med"/>
              </a:ln>
              <a:effectLst>
                <a:outerShdw dist="76200" algn="ctr" rotWithShape="0">
                  <a:srgbClr val="C0C0C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sym typeface="+mn-ea"/>
                  </a:rPr>
                  <a:t>二</a:t>
                </a:r>
                <a:endPar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5" name="Text Box 11"/>
              <p:cNvSpPr txBox="1">
                <a:spLocks noChangeArrowheads="1"/>
              </p:cNvSpPr>
              <p:nvPr/>
            </p:nvSpPr>
            <p:spPr bwMode="gray">
              <a:xfrm>
                <a:off x="2086278" y="2496927"/>
                <a:ext cx="355497" cy="6151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sp>
          <p:nvSpPr>
            <p:cNvPr id="9" name="矩形 3"/>
            <p:cNvSpPr/>
            <p:nvPr>
              <p:custDataLst>
                <p:tags r:id="rId6"/>
              </p:custDataLst>
            </p:nvPr>
          </p:nvSpPr>
          <p:spPr>
            <a:xfrm>
              <a:off x="1180931" y="1333257"/>
              <a:ext cx="944840" cy="863854"/>
            </a:xfrm>
            <a:prstGeom prst="rect">
              <a:avLst/>
            </a:prstGeom>
            <a:noFill/>
            <a:ln w="9525">
              <a:noFill/>
            </a:ln>
          </p:spPr>
          <p:txBody>
            <a:bodyPr>
              <a:spAutoFit/>
            </a:bodyPr>
            <a:p>
              <a:pPr eaLnBrk="1" hangingPunct="1">
                <a:lnSpc>
                  <a:spcPct val="200000"/>
                </a:lnSpc>
                <a:buFont typeface="Arial" panose="020B0604020202020204" pitchFamily="34" charset="0"/>
              </a:pPr>
              <a:r>
                <a:rPr lang="zh-CN" altLang="en-US" sz="2000" dirty="0">
                  <a:solidFill>
                    <a:srgbClr val="000000"/>
                  </a:solidFill>
                  <a:latin typeface="微软雅黑" panose="020B0503020204020204" pitchFamily="34" charset="-122"/>
                  <a:ea typeface="微软雅黑" panose="020B0503020204020204" pitchFamily="34" charset="-122"/>
                </a:rPr>
                <a:t>电脑端</a:t>
              </a:r>
              <a:endParaRPr lang="en-US" altLang="zh-CN" sz="2000" dirty="0">
                <a:solidFill>
                  <a:srgbClr val="000000"/>
                </a:solidFill>
                <a:latin typeface="微软雅黑" panose="020B0503020204020204" pitchFamily="34" charset="-122"/>
                <a:ea typeface="微软雅黑" panose="020B0503020204020204" pitchFamily="34" charset="-122"/>
              </a:endParaRPr>
            </a:p>
          </p:txBody>
        </p:sp>
        <p:sp>
          <p:nvSpPr>
            <p:cNvPr id="10" name="矩形 18"/>
            <p:cNvSpPr/>
            <p:nvPr>
              <p:custDataLst>
                <p:tags r:id="rId7"/>
              </p:custDataLst>
            </p:nvPr>
          </p:nvSpPr>
          <p:spPr>
            <a:xfrm>
              <a:off x="251190" y="2322154"/>
              <a:ext cx="7437120" cy="1014513"/>
            </a:xfrm>
            <a:prstGeom prst="rect">
              <a:avLst/>
            </a:prstGeom>
            <a:noFill/>
            <a:ln w="9525">
              <a:noFill/>
            </a:ln>
          </p:spPr>
          <p:txBody>
            <a:bodyPr wrap="square">
              <a:spAutoFit/>
            </a:bodyPr>
            <a:p>
              <a:pPr eaLnBrk="1" hangingPunct="1">
                <a:lnSpc>
                  <a:spcPct val="200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sym typeface="+mn-ea"/>
                </a:rPr>
                <a:t>访问“榕教之窗”网站地址：https://</a:t>
              </a:r>
              <a:r>
                <a:rPr lang="en-US" altLang="zh-CN" sz="1200" dirty="0">
                  <a:latin typeface="微软雅黑" panose="020B0503020204020204" pitchFamily="34" charset="-122"/>
                  <a:ea typeface="微软雅黑" panose="020B0503020204020204" pitchFamily="34" charset="-122"/>
                  <a:sym typeface="+mn-ea"/>
                </a:rPr>
                <a:t>rjzc.</a:t>
              </a:r>
              <a:r>
                <a:rPr lang="zh-CN" altLang="en-US" sz="1200" dirty="0">
                  <a:latin typeface="微软雅黑" panose="020B0503020204020204" pitchFamily="34" charset="-122"/>
                  <a:ea typeface="微软雅黑" panose="020B0503020204020204" pitchFamily="34" charset="-122"/>
                  <a:sym typeface="+mn-ea"/>
                </a:rPr>
                <a:t>fzedu.pub（</a:t>
              </a:r>
              <a:r>
                <a:rPr lang="zh-CN" altLang="en-US" sz="1200" dirty="0">
                  <a:solidFill>
                    <a:srgbClr val="FF0000"/>
                  </a:solidFill>
                  <a:latin typeface="微软雅黑" panose="020B0503020204020204" pitchFamily="34" charset="-122"/>
                  <a:ea typeface="微软雅黑" panose="020B0503020204020204" pitchFamily="34" charset="-122"/>
                  <a:sym typeface="+mn-ea"/>
                </a:rPr>
                <a:t>建议使用谷歌浏览器或360极速模式浏览器</a:t>
              </a:r>
              <a:r>
                <a:rPr lang="zh-CN" altLang="en-US" sz="1200" dirty="0">
                  <a:latin typeface="微软雅黑" panose="020B0503020204020204" pitchFamily="34" charset="-122"/>
                  <a:ea typeface="微软雅黑" panose="020B0503020204020204" pitchFamily="34" charset="-122"/>
                  <a:sym typeface="+mn-ea"/>
                </a:rPr>
                <a:t>），点击“登录”，使用</a:t>
              </a:r>
              <a:r>
                <a:rPr sz="1200" dirty="0">
                  <a:latin typeface="微软雅黑" panose="020B0503020204020204" pitchFamily="34" charset="-122"/>
                  <a:ea typeface="微软雅黑" panose="020B0503020204020204" pitchFamily="34" charset="-122"/>
                  <a:sym typeface="+mn-ea"/>
                </a:rPr>
                <a:t>e福州app</a:t>
              </a:r>
              <a:r>
                <a:rPr lang="zh-CN" sz="1200" dirty="0">
                  <a:latin typeface="微软雅黑" panose="020B0503020204020204" pitchFamily="34" charset="-122"/>
                  <a:ea typeface="微软雅黑" panose="020B0503020204020204" pitchFamily="34" charset="-122"/>
                  <a:sym typeface="+mn-ea"/>
                </a:rPr>
                <a:t>或闽政通</a:t>
              </a:r>
              <a:r>
                <a:rPr lang="en-US" altLang="zh-CN" sz="1200" dirty="0">
                  <a:latin typeface="微软雅黑" panose="020B0503020204020204" pitchFamily="34" charset="-122"/>
                  <a:ea typeface="微软雅黑" panose="020B0503020204020204" pitchFamily="34" charset="-122"/>
                  <a:sym typeface="+mn-ea"/>
                </a:rPr>
                <a:t>app</a:t>
              </a:r>
              <a:r>
                <a:rPr lang="zh-CN" sz="1200" dirty="0">
                  <a:latin typeface="微软雅黑" panose="020B0503020204020204" pitchFamily="34" charset="-122"/>
                  <a:ea typeface="微软雅黑" panose="020B0503020204020204" pitchFamily="34" charset="-122"/>
                  <a:sym typeface="+mn-ea"/>
                </a:rPr>
                <a:t>扫码</a:t>
              </a:r>
              <a:r>
                <a:rPr sz="1200" dirty="0">
                  <a:latin typeface="微软雅黑" panose="020B0503020204020204" pitchFamily="34" charset="-122"/>
                  <a:ea typeface="微软雅黑" panose="020B0503020204020204" pitchFamily="34" charset="-122"/>
                  <a:sym typeface="+mn-ea"/>
                </a:rPr>
                <a:t>登录或</a:t>
              </a:r>
              <a:r>
                <a:rPr lang="zh-CN" sz="1200" dirty="0">
                  <a:latin typeface="微软雅黑" panose="020B0503020204020204" pitchFamily="34" charset="-122"/>
                  <a:ea typeface="微软雅黑" panose="020B0503020204020204" pitchFamily="34" charset="-122"/>
                  <a:sym typeface="+mn-ea"/>
                </a:rPr>
                <a:t>用户密码</a:t>
              </a:r>
              <a:r>
                <a:rPr sz="1200" dirty="0">
                  <a:latin typeface="微软雅黑" panose="020B0503020204020204" pitchFamily="34" charset="-122"/>
                  <a:ea typeface="微软雅黑" panose="020B0503020204020204" pitchFamily="34" charset="-122"/>
                  <a:sym typeface="+mn-ea"/>
                </a:rPr>
                <a:t>登录</a:t>
              </a:r>
              <a:r>
                <a:rPr lang="en-US" altLang="zh-CN" sz="1200" dirty="0">
                  <a:solidFill>
                    <a:srgbClr val="000000"/>
                  </a:solidFill>
                  <a:latin typeface="微软雅黑" panose="020B0503020204020204" pitchFamily="34" charset="-122"/>
                  <a:ea typeface="微软雅黑" panose="020B0503020204020204" pitchFamily="34" charset="-122"/>
                  <a:sym typeface="+mn-ea"/>
                </a:rPr>
                <a:t>&gt;&gt;“</a:t>
              </a:r>
              <a:r>
                <a:rPr lang="zh-CN" altLang="en-US" sz="1200" dirty="0">
                  <a:solidFill>
                    <a:srgbClr val="000000"/>
                  </a:solidFill>
                  <a:latin typeface="微软雅黑" panose="020B0503020204020204" pitchFamily="34" charset="-122"/>
                  <a:ea typeface="微软雅黑" panose="020B0503020204020204" pitchFamily="34" charset="-122"/>
                  <a:sym typeface="+mn-ea"/>
                </a:rPr>
                <a:t>榕教招生</a:t>
              </a:r>
              <a:r>
                <a:rPr lang="en-US" altLang="zh-CN" sz="1200" dirty="0">
                  <a:solidFill>
                    <a:srgbClr val="000000"/>
                  </a:solidFill>
                  <a:latin typeface="微软雅黑" panose="020B0503020204020204" pitchFamily="34" charset="-122"/>
                  <a:ea typeface="微软雅黑" panose="020B0503020204020204" pitchFamily="34" charset="-122"/>
                  <a:sym typeface="+mn-ea"/>
                </a:rPr>
                <a:t>”&gt;&gt;</a:t>
              </a:r>
              <a:r>
                <a:rPr lang="zh-CN" altLang="en-US" sz="1200" dirty="0">
                  <a:solidFill>
                    <a:srgbClr val="000000"/>
                  </a:solidFill>
                  <a:latin typeface="微软雅黑" panose="020B0503020204020204" pitchFamily="34" charset="-122"/>
                  <a:ea typeface="微软雅黑" panose="020B0503020204020204" pitchFamily="34" charset="-122"/>
                  <a:sym typeface="+mn-ea"/>
                </a:rPr>
                <a:t>“小学招生”进入报名操作。</a:t>
              </a:r>
              <a:endParaRPr lang="zh-CN" altLang="en-US" sz="1200" dirty="0">
                <a:solidFill>
                  <a:srgbClr val="000000"/>
                </a:solidFill>
                <a:latin typeface="微软雅黑" panose="020B0503020204020204" pitchFamily="34" charset="-122"/>
                <a:ea typeface="微软雅黑" panose="020B0503020204020204" pitchFamily="34" charset="-122"/>
              </a:endParaRPr>
            </a:p>
          </p:txBody>
        </p:sp>
        <p:sp>
          <p:nvSpPr>
            <p:cNvPr id="11" name="矩形 19"/>
            <p:cNvSpPr/>
            <p:nvPr>
              <p:custDataLst>
                <p:tags r:id="rId8"/>
              </p:custDataLst>
            </p:nvPr>
          </p:nvSpPr>
          <p:spPr>
            <a:xfrm>
              <a:off x="1180706" y="3429971"/>
              <a:ext cx="944840" cy="863854"/>
            </a:xfrm>
            <a:prstGeom prst="rect">
              <a:avLst/>
            </a:prstGeom>
            <a:noFill/>
            <a:ln w="9525">
              <a:noFill/>
            </a:ln>
          </p:spPr>
          <p:txBody>
            <a:bodyPr>
              <a:spAutoFit/>
            </a:bodyPr>
            <a:p>
              <a:pPr eaLnBrk="1" hangingPunct="1">
                <a:lnSpc>
                  <a:spcPct val="200000"/>
                </a:lnSpc>
                <a:buFont typeface="Arial" panose="020B0604020202020204" pitchFamily="34" charset="0"/>
              </a:pPr>
              <a:r>
                <a:rPr lang="zh-CN" altLang="en-US" sz="2000" dirty="0">
                  <a:solidFill>
                    <a:srgbClr val="000000"/>
                  </a:solidFill>
                  <a:latin typeface="微软雅黑" panose="020B0503020204020204" pitchFamily="34" charset="-122"/>
                  <a:ea typeface="微软雅黑" panose="020B0503020204020204" pitchFamily="34" charset="-122"/>
                </a:rPr>
                <a:t>手机端</a:t>
              </a:r>
              <a:endParaRPr lang="en-US" altLang="zh-CN" sz="2000" dirty="0">
                <a:solidFill>
                  <a:srgbClr val="000000"/>
                </a:solidFill>
                <a:latin typeface="微软雅黑" panose="020B0503020204020204" pitchFamily="34" charset="-122"/>
                <a:ea typeface="微软雅黑" panose="020B0503020204020204" pitchFamily="34" charset="-122"/>
              </a:endParaRPr>
            </a:p>
          </p:txBody>
        </p:sp>
      </p:grpSp>
      <p:pic>
        <p:nvPicPr>
          <p:cNvPr id="16389" name="图片 13" descr="微信图片_20190612090622"/>
          <p:cNvPicPr>
            <a:picLocks noChangeAspect="1"/>
          </p:cNvPicPr>
          <p:nvPr>
            <p:custDataLst>
              <p:tags r:id="rId9"/>
            </p:custDataLst>
          </p:nvPr>
        </p:nvPicPr>
        <p:blipFill>
          <a:blip r:embed="rId10"/>
          <a:stretch>
            <a:fillRect/>
          </a:stretch>
        </p:blipFill>
        <p:spPr>
          <a:xfrm>
            <a:off x="7956233" y="2859088"/>
            <a:ext cx="990600" cy="904875"/>
          </a:xfrm>
          <a:prstGeom prst="rect">
            <a:avLst/>
          </a:prstGeom>
          <a:noFill/>
          <a:ln w="9525">
            <a:noFill/>
          </a:ln>
        </p:spPr>
      </p:pic>
      <p:pic>
        <p:nvPicPr>
          <p:cNvPr id="2" name="图片 1"/>
          <p:cNvPicPr>
            <a:picLocks noChangeAspect="1"/>
          </p:cNvPicPr>
          <p:nvPr>
            <p:custDataLst>
              <p:tags r:id="rId11"/>
            </p:custDataLst>
          </p:nvPr>
        </p:nvPicPr>
        <p:blipFill>
          <a:blip r:embed="rId12"/>
          <a:stretch>
            <a:fillRect/>
          </a:stretch>
        </p:blipFill>
        <p:spPr>
          <a:xfrm>
            <a:off x="7956550" y="3939540"/>
            <a:ext cx="1014730" cy="977265"/>
          </a:xfrm>
          <a:prstGeom prst="rect">
            <a:avLst/>
          </a:prstGeom>
        </p:spPr>
      </p:pic>
    </p:spTree>
  </p:cSld>
  <p:clrMapOvr>
    <a:masterClrMapping/>
  </p:clrMapOvr>
  <p:transition spd="slow" advTm="1133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5358765" y="1327150"/>
            <a:ext cx="1760220" cy="3808095"/>
          </a:xfrm>
          <a:prstGeom prst="rect">
            <a:avLst/>
          </a:prstGeom>
          <a:ln>
            <a:solidFill>
              <a:schemeClr val="tx1"/>
            </a:solidFill>
          </a:ln>
        </p:spPr>
      </p:pic>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随迁子女</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ea typeface="微软雅黑" panose="020B0503020204020204" pitchFamily="34" charset="-122"/>
                <a:sym typeface="+mn-ea"/>
              </a:rPr>
              <a:t>随迁子女</a:t>
            </a:r>
            <a:r>
              <a:rPr lang="zh-CN" altLang="en-US" sz="1600" b="1" dirty="0">
                <a:solidFill>
                  <a:srgbClr val="606060"/>
                </a:solidFill>
                <a:ea typeface="微软雅黑" panose="020B0503020204020204" pitchFamily="34" charset="-122"/>
                <a:sym typeface="+mn-ea"/>
              </a:rPr>
              <a:t>网络填报志愿</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 name="文本框 1"/>
          <p:cNvSpPr txBox="1"/>
          <p:nvPr/>
        </p:nvSpPr>
        <p:spPr>
          <a:xfrm>
            <a:off x="179705" y="771525"/>
            <a:ext cx="8771255" cy="275590"/>
          </a:xfrm>
          <a:prstGeom prst="rect">
            <a:avLst/>
          </a:prstGeom>
          <a:noFill/>
        </p:spPr>
        <p:txBody>
          <a:bodyPr wrap="square" rtlCol="0" anchor="t">
            <a:spAutoFit/>
          </a:bodyPr>
          <a:p>
            <a:pPr eaLnBrk="1" hangingPunct="1">
              <a:buFont typeface="Arial" panose="020B0604020202020204" pitchFamily="34" charset="0"/>
            </a:pPr>
            <a:r>
              <a:rPr lang="en-US" altLang="zh-CN" sz="1200" dirty="0">
                <a:solidFill>
                  <a:srgbClr val="FF0000"/>
                </a:solidFill>
                <a:latin typeface="微软雅黑" panose="020B0503020204020204" pitchFamily="34" charset="-122"/>
                <a:ea typeface="微软雅黑" panose="020B0503020204020204" pitchFamily="34" charset="-122"/>
                <a:sym typeface="+mn-ea"/>
              </a:rPr>
              <a:t>8</a:t>
            </a:r>
            <a:r>
              <a:rPr lang="zh-CN" altLang="en-US" sz="1200" dirty="0">
                <a:solidFill>
                  <a:srgbClr val="FF0000"/>
                </a:solidFill>
                <a:latin typeface="微软雅黑" panose="020B0503020204020204" pitchFamily="34" charset="-122"/>
                <a:ea typeface="微软雅黑" panose="020B0503020204020204" pitchFamily="34" charset="-122"/>
                <a:sym typeface="+mn-ea"/>
              </a:rPr>
              <a:t>月</a:t>
            </a:r>
            <a:r>
              <a:rPr lang="en-US" altLang="zh-CN" sz="1200" dirty="0">
                <a:solidFill>
                  <a:srgbClr val="FF0000"/>
                </a:solidFill>
                <a:latin typeface="微软雅黑" panose="020B0503020204020204" pitchFamily="34" charset="-122"/>
                <a:ea typeface="微软雅黑" panose="020B0503020204020204" pitchFamily="34" charset="-122"/>
                <a:sym typeface="+mn-ea"/>
              </a:rPr>
              <a:t>24</a:t>
            </a:r>
            <a:r>
              <a:rPr lang="zh-CN" altLang="en-US" sz="1200" dirty="0">
                <a:solidFill>
                  <a:srgbClr val="FF0000"/>
                </a:solidFill>
                <a:latin typeface="微软雅黑" panose="020B0503020204020204" pitchFamily="34" charset="-122"/>
                <a:ea typeface="微软雅黑" panose="020B0503020204020204" pitchFamily="34" charset="-122"/>
                <a:sym typeface="+mn-ea"/>
              </a:rPr>
              <a:t>日</a:t>
            </a:r>
            <a:r>
              <a:rPr lang="en-US" altLang="zh-CN" sz="1200" dirty="0">
                <a:solidFill>
                  <a:srgbClr val="FF0000"/>
                </a:solidFill>
                <a:latin typeface="微软雅黑" panose="020B0503020204020204" pitchFamily="34" charset="-122"/>
                <a:ea typeface="微软雅黑" panose="020B0503020204020204" pitchFamily="34" charset="-122"/>
                <a:sym typeface="+mn-ea"/>
              </a:rPr>
              <a:t>9:00</a:t>
            </a:r>
            <a:r>
              <a:rPr lang="zh-CN" altLang="en-US" sz="1200" dirty="0">
                <a:solidFill>
                  <a:srgbClr val="FF0000"/>
                </a:solidFill>
                <a:latin typeface="微软雅黑" panose="020B0503020204020204" pitchFamily="34" charset="-122"/>
                <a:ea typeface="微软雅黑" panose="020B0503020204020204" pitchFamily="34" charset="-122"/>
                <a:sym typeface="+mn-ea"/>
              </a:rPr>
              <a:t>至</a:t>
            </a:r>
            <a:r>
              <a:rPr lang="en-US" altLang="zh-CN" sz="1200" dirty="0">
                <a:solidFill>
                  <a:srgbClr val="FF0000"/>
                </a:solidFill>
                <a:latin typeface="微软雅黑" panose="020B0503020204020204" pitchFamily="34" charset="-122"/>
                <a:ea typeface="微软雅黑" panose="020B0503020204020204" pitchFamily="34" charset="-122"/>
                <a:sym typeface="+mn-ea"/>
              </a:rPr>
              <a:t>25</a:t>
            </a:r>
            <a:r>
              <a:rPr lang="zh-CN" altLang="en-US" sz="1200" dirty="0">
                <a:solidFill>
                  <a:srgbClr val="FF0000"/>
                </a:solidFill>
                <a:latin typeface="微软雅黑" panose="020B0503020204020204" pitchFamily="34" charset="-122"/>
                <a:ea typeface="微软雅黑" panose="020B0503020204020204" pitchFamily="34" charset="-122"/>
                <a:sym typeface="+mn-ea"/>
              </a:rPr>
              <a:t>日</a:t>
            </a:r>
            <a:r>
              <a:rPr lang="en-US" altLang="zh-CN" sz="1200" dirty="0">
                <a:solidFill>
                  <a:srgbClr val="FF0000"/>
                </a:solidFill>
                <a:latin typeface="微软雅黑" panose="020B0503020204020204" pitchFamily="34" charset="-122"/>
                <a:ea typeface="微软雅黑" panose="020B0503020204020204" pitchFamily="34" charset="-122"/>
                <a:sym typeface="+mn-ea"/>
              </a:rPr>
              <a:t>12:00</a:t>
            </a:r>
            <a:r>
              <a:rPr lang="zh-CN" altLang="en-US" sz="1200" dirty="0">
                <a:solidFill>
                  <a:srgbClr val="FF0000"/>
                </a:solidFill>
                <a:latin typeface="微软雅黑" panose="020B0503020204020204" pitchFamily="34" charset="-122"/>
                <a:ea typeface="微软雅黑" panose="020B0503020204020204" pitchFamily="34" charset="-122"/>
                <a:sym typeface="+mn-ea"/>
              </a:rPr>
              <a:t>，</a:t>
            </a:r>
            <a:r>
              <a:rPr lang="zh-CN" altLang="en-US" sz="1200" dirty="0">
                <a:solidFill>
                  <a:srgbClr val="FF0000"/>
                </a:solidFill>
                <a:latin typeface="微软雅黑" panose="020B0503020204020204" pitchFamily="34" charset="-122"/>
                <a:ea typeface="微软雅黑" panose="020B0503020204020204" pitchFamily="34" charset="-122"/>
                <a:sym typeface="+mn-ea"/>
              </a:rPr>
              <a:t>审核通过的随迁子女通过【招生入学</a:t>
            </a:r>
            <a:r>
              <a:rPr lang="en-US" altLang="zh-CN" sz="1200" dirty="0">
                <a:solidFill>
                  <a:srgbClr val="FF0000"/>
                </a:solidFill>
                <a:latin typeface="微软雅黑" panose="020B0503020204020204" pitchFamily="34" charset="-122"/>
                <a:ea typeface="微软雅黑" panose="020B0503020204020204" pitchFamily="34" charset="-122"/>
                <a:sym typeface="+mn-ea"/>
              </a:rPr>
              <a:t>-</a:t>
            </a:r>
            <a:r>
              <a:rPr lang="zh-CN" altLang="en-US" sz="1200" dirty="0">
                <a:solidFill>
                  <a:srgbClr val="FF0000"/>
                </a:solidFill>
                <a:latin typeface="微软雅黑" panose="020B0503020204020204" pitchFamily="34" charset="-122"/>
                <a:ea typeface="微软雅黑" panose="020B0503020204020204" pitchFamily="34" charset="-122"/>
                <a:sym typeface="+mn-ea"/>
              </a:rPr>
              <a:t>小学报名</a:t>
            </a:r>
            <a:r>
              <a:rPr lang="en-US" altLang="zh-CN" sz="1200" dirty="0">
                <a:solidFill>
                  <a:srgbClr val="FF0000"/>
                </a:solidFill>
                <a:latin typeface="微软雅黑" panose="020B0503020204020204" pitchFamily="34" charset="-122"/>
                <a:ea typeface="微软雅黑" panose="020B0503020204020204" pitchFamily="34" charset="-122"/>
                <a:sym typeface="+mn-ea"/>
              </a:rPr>
              <a:t>-</a:t>
            </a:r>
            <a:r>
              <a:rPr lang="zh-CN" altLang="en-US" sz="1200" dirty="0">
                <a:solidFill>
                  <a:srgbClr val="FF0000"/>
                </a:solidFill>
                <a:latin typeface="微软雅黑" panose="020B0503020204020204" pitchFamily="34" charset="-122"/>
                <a:ea typeface="微软雅黑" panose="020B0503020204020204" pitchFamily="34" charset="-122"/>
                <a:sym typeface="+mn-ea"/>
              </a:rPr>
              <a:t>我要填报志愿】进行网络填报志愿。</a:t>
            </a:r>
            <a:endParaRPr lang="zh-CN" altLang="en-US" sz="1200" dirty="0">
              <a:solidFill>
                <a:srgbClr val="FF0000"/>
              </a:solidFill>
              <a:latin typeface="微软雅黑" panose="020B0503020204020204" pitchFamily="34" charset="-122"/>
              <a:ea typeface="微软雅黑" panose="020B0503020204020204" pitchFamily="34" charset="-122"/>
              <a:sym typeface="+mn-ea"/>
            </a:endParaRPr>
          </a:p>
        </p:txBody>
      </p:sp>
      <p:sp>
        <p:nvSpPr>
          <p:cNvPr id="29704" name="文本框 10"/>
          <p:cNvSpPr txBox="1"/>
          <p:nvPr>
            <p:custDataLst>
              <p:tags r:id="rId3"/>
            </p:custDataLst>
          </p:nvPr>
        </p:nvSpPr>
        <p:spPr>
          <a:xfrm>
            <a:off x="3738245" y="1996440"/>
            <a:ext cx="1620520" cy="2574290"/>
          </a:xfrm>
          <a:prstGeom prst="rect">
            <a:avLst/>
          </a:prstGeom>
          <a:noFill/>
          <a:ln w="9525">
            <a:noFill/>
          </a:ln>
        </p:spPr>
        <p:txBody>
          <a:bodyPr wrap="square">
            <a:noAutofit/>
          </a:bodyPr>
          <a:p>
            <a:pPr eaLnBrk="1" hangingPunct="1">
              <a:spcAft>
                <a:spcPts val="600"/>
              </a:spcAft>
              <a:buFont typeface="Arial" panose="020B0604020202020204" pitchFamily="34" charset="0"/>
            </a:pPr>
            <a:r>
              <a:rPr lang="zh-CN" altLang="en-US" sz="1400" dirty="0">
                <a:solidFill>
                  <a:srgbClr val="FF0000"/>
                </a:solidFill>
                <a:latin typeface="微软雅黑" panose="020B0503020204020204" pitchFamily="34" charset="-122"/>
                <a:ea typeface="微软雅黑" panose="020B0503020204020204" pitchFamily="34" charset="-122"/>
              </a:rPr>
              <a:t>鼓楼区第一志愿可自行下拉选择有学位的学校；</a:t>
            </a:r>
            <a:endParaRPr lang="en-US" altLang="zh-CN" sz="1400" dirty="0">
              <a:solidFill>
                <a:srgbClr val="FF0000"/>
              </a:solidFill>
              <a:latin typeface="微软雅黑" panose="020B0503020204020204" pitchFamily="34" charset="-122"/>
              <a:ea typeface="微软雅黑" panose="020B0503020204020204" pitchFamily="34" charset="-122"/>
            </a:endParaRPr>
          </a:p>
          <a:p>
            <a:pPr eaLnBrk="1" hangingPunct="1">
              <a:spcAft>
                <a:spcPts val="600"/>
              </a:spcAft>
              <a:buFont typeface="Arial" panose="020B0604020202020204" pitchFamily="34" charset="0"/>
            </a:pPr>
            <a:r>
              <a:rPr lang="zh-CN" altLang="en-US" sz="1400" dirty="0">
                <a:solidFill>
                  <a:srgbClr val="FF0000"/>
                </a:solidFill>
                <a:latin typeface="微软雅黑" panose="020B0503020204020204" pitchFamily="34" charset="-122"/>
                <a:ea typeface="微软雅黑" panose="020B0503020204020204" pitchFamily="34" charset="-122"/>
              </a:rPr>
              <a:t>台江、仓山、晋安、马尾第一志愿默认为报名点学校，第二、三志愿各区随迁子女均可自行下拉选择有学位的学校。</a:t>
            </a: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4"/>
            </p:custDataLst>
          </p:nvPr>
        </p:nvPicPr>
        <p:blipFill>
          <a:blip r:embed="rId5"/>
          <a:stretch>
            <a:fillRect/>
          </a:stretch>
        </p:blipFill>
        <p:spPr>
          <a:xfrm>
            <a:off x="143510" y="1327150"/>
            <a:ext cx="1761490" cy="3811270"/>
          </a:xfrm>
          <a:prstGeom prst="rect">
            <a:avLst/>
          </a:prstGeom>
          <a:ln>
            <a:solidFill>
              <a:schemeClr val="tx1"/>
            </a:solidFill>
          </a:ln>
        </p:spPr>
      </p:pic>
      <p:pic>
        <p:nvPicPr>
          <p:cNvPr id="10" name="图片 9"/>
          <p:cNvPicPr>
            <a:picLocks noChangeAspect="1"/>
          </p:cNvPicPr>
          <p:nvPr>
            <p:custDataLst>
              <p:tags r:id="rId6"/>
            </p:custDataLst>
          </p:nvPr>
        </p:nvPicPr>
        <p:blipFill>
          <a:blip r:embed="rId7"/>
          <a:stretch>
            <a:fillRect/>
          </a:stretch>
        </p:blipFill>
        <p:spPr>
          <a:xfrm>
            <a:off x="7230745" y="1327150"/>
            <a:ext cx="1760220" cy="3808095"/>
          </a:xfrm>
          <a:prstGeom prst="rect">
            <a:avLst/>
          </a:prstGeom>
          <a:ln>
            <a:solidFill>
              <a:schemeClr val="tx1"/>
            </a:solidFill>
          </a:ln>
        </p:spPr>
      </p:pic>
      <p:pic>
        <p:nvPicPr>
          <p:cNvPr id="3" name="图片 2"/>
          <p:cNvPicPr>
            <a:picLocks noChangeAspect="1"/>
          </p:cNvPicPr>
          <p:nvPr/>
        </p:nvPicPr>
        <p:blipFill>
          <a:blip r:embed="rId8"/>
          <a:stretch>
            <a:fillRect/>
          </a:stretch>
        </p:blipFill>
        <p:spPr>
          <a:xfrm>
            <a:off x="1950720" y="1327150"/>
            <a:ext cx="1742440" cy="3738880"/>
          </a:xfrm>
          <a:prstGeom prst="rect">
            <a:avLst/>
          </a:prstGeom>
          <a:ln>
            <a:solidFill>
              <a:schemeClr val="tx1"/>
            </a:solidFill>
          </a:ln>
        </p:spPr>
      </p:pic>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randombar(horizontal)">
                                      <p:cBhvr>
                                        <p:cTn id="7" dur="2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ea typeface="微软雅黑" panose="020B0503020204020204" pitchFamily="34" charset="-122"/>
                <a:sym typeface="+mn-ea"/>
              </a:rPr>
              <a:t>随迁子女</a:t>
            </a:r>
            <a:r>
              <a:rPr lang="zh-CN" altLang="en-US" sz="1600" dirty="0">
                <a:solidFill>
                  <a:srgbClr val="606060"/>
                </a:solidFill>
                <a:latin typeface="Arial" panose="020B0604020202020204" pitchFamily="34" charset="0"/>
                <a:ea typeface="微软雅黑" panose="020B0503020204020204" pitchFamily="34" charset="-122"/>
              </a:rPr>
              <a:t>报名操作步骤：</a:t>
            </a:r>
            <a:r>
              <a:rPr lang="zh-CN" altLang="en-US" sz="1600" b="1" dirty="0">
                <a:solidFill>
                  <a:srgbClr val="FF0000"/>
                </a:solidFill>
                <a:ea typeface="微软雅黑" panose="020B0503020204020204" pitchFamily="34" charset="-122"/>
                <a:sym typeface="+mn-ea"/>
              </a:rPr>
              <a:t>随迁子女</a:t>
            </a:r>
            <a:r>
              <a:rPr lang="zh-CN" altLang="en-US" sz="1600" b="1" dirty="0">
                <a:solidFill>
                  <a:srgbClr val="606060"/>
                </a:solidFill>
                <a:ea typeface="微软雅黑" panose="020B0503020204020204" pitchFamily="34" charset="-122"/>
                <a:sym typeface="+mn-ea"/>
              </a:rPr>
              <a:t>网络填报志愿</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 name="文本框 1"/>
          <p:cNvSpPr txBox="1"/>
          <p:nvPr/>
        </p:nvSpPr>
        <p:spPr>
          <a:xfrm>
            <a:off x="179705" y="771525"/>
            <a:ext cx="8771255" cy="275590"/>
          </a:xfrm>
          <a:prstGeom prst="rect">
            <a:avLst/>
          </a:prstGeom>
          <a:noFill/>
        </p:spPr>
        <p:txBody>
          <a:bodyPr wrap="square" rtlCol="0" anchor="t">
            <a:spAutoFit/>
          </a:bodyPr>
          <a:p>
            <a:pPr eaLnBrk="1" hangingPunct="1">
              <a:buFont typeface="Arial" panose="020B0604020202020204" pitchFamily="34" charset="0"/>
            </a:pPr>
            <a:r>
              <a:rPr lang="zh-CN" altLang="en-US" sz="1200" dirty="0">
                <a:solidFill>
                  <a:schemeClr val="tx1"/>
                </a:solidFill>
                <a:latin typeface="微软雅黑" panose="020B0503020204020204" pitchFamily="34" charset="-122"/>
                <a:ea typeface="微软雅黑" panose="020B0503020204020204" pitchFamily="34" charset="-122"/>
                <a:sym typeface="+mn-ea"/>
              </a:rPr>
              <a:t>修改志愿信息。点击查看我填报的志愿</a:t>
            </a:r>
            <a:r>
              <a:rPr lang="en-US" altLang="zh-CN" sz="1200" dirty="0">
                <a:solidFill>
                  <a:schemeClr val="tx1"/>
                </a:solidFill>
                <a:latin typeface="微软雅黑" panose="020B0503020204020204" pitchFamily="34" charset="-122"/>
                <a:ea typeface="微软雅黑" panose="020B0503020204020204" pitchFamily="34" charset="-122"/>
                <a:sym typeface="+mn-ea"/>
              </a:rPr>
              <a:t>-</a:t>
            </a:r>
            <a:r>
              <a:rPr lang="zh-CN" altLang="en-US" sz="1200" dirty="0">
                <a:solidFill>
                  <a:schemeClr val="tx1"/>
                </a:solidFill>
                <a:latin typeface="微软雅黑" panose="020B0503020204020204" pitchFamily="34" charset="-122"/>
                <a:ea typeface="微软雅黑" panose="020B0503020204020204" pitchFamily="34" charset="-122"/>
                <a:sym typeface="+mn-ea"/>
              </a:rPr>
              <a:t>修改填报志愿，点击提交</a:t>
            </a:r>
            <a:r>
              <a:rPr lang="zh-CN" altLang="en-US" sz="1200" dirty="0">
                <a:solidFill>
                  <a:schemeClr val="tx1"/>
                </a:solidFill>
                <a:latin typeface="微软雅黑" panose="020B0503020204020204" pitchFamily="34" charset="-122"/>
                <a:ea typeface="微软雅黑" panose="020B0503020204020204" pitchFamily="34" charset="-122"/>
                <a:sym typeface="+mn-ea"/>
              </a:rPr>
              <a:t>即可</a:t>
            </a:r>
            <a:endParaRPr lang="zh-CN" altLang="en-US" sz="1200" dirty="0">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4211955" y="1131570"/>
            <a:ext cx="2953385" cy="3869055"/>
          </a:xfrm>
          <a:prstGeom prst="rect">
            <a:avLst/>
          </a:prstGeom>
          <a:ln>
            <a:solidFill>
              <a:schemeClr val="tx1"/>
            </a:solidFill>
          </a:ln>
        </p:spPr>
      </p:pic>
      <p:pic>
        <p:nvPicPr>
          <p:cNvPr id="5" name="图片 4"/>
          <p:cNvPicPr>
            <a:picLocks noChangeAspect="1"/>
          </p:cNvPicPr>
          <p:nvPr/>
        </p:nvPicPr>
        <p:blipFill>
          <a:blip r:embed="rId2"/>
          <a:stretch>
            <a:fillRect/>
          </a:stretch>
        </p:blipFill>
        <p:spPr>
          <a:xfrm>
            <a:off x="1115695" y="1059815"/>
            <a:ext cx="2219960" cy="3868420"/>
          </a:xfrm>
          <a:prstGeom prst="rect">
            <a:avLst/>
          </a:prstGeom>
          <a:ln>
            <a:solidFill>
              <a:schemeClr val="tx1"/>
            </a:solidFill>
          </a:ln>
        </p:spPr>
      </p:pic>
    </p:spTree>
  </p:cSld>
  <p:clrMapOvr>
    <a:masterClrMapping/>
  </p:clrMapOvr>
  <p:transition spd="slow" advTm="21858"/>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报名记录查看</a:t>
            </a:r>
            <a:endParaRPr lang="en-US" altLang="zh-CN" sz="1600" b="1" dirty="0">
              <a:solidFill>
                <a:srgbClr val="606060"/>
              </a:solidFill>
              <a:latin typeface="Arial" panose="020B0604020202020204" pitchFamily="34" charset="0"/>
              <a:ea typeface="微软雅黑" panose="020B0503020204020204" pitchFamily="34" charset="-122"/>
            </a:endParaRPr>
          </a:p>
        </p:txBody>
      </p:sp>
      <p:sp>
        <p:nvSpPr>
          <p:cNvPr id="2" name="文本框 1"/>
          <p:cNvSpPr txBox="1"/>
          <p:nvPr/>
        </p:nvSpPr>
        <p:spPr>
          <a:xfrm>
            <a:off x="326390" y="627380"/>
            <a:ext cx="8641080" cy="337185"/>
          </a:xfrm>
          <a:prstGeom prst="rect">
            <a:avLst/>
          </a:prstGeom>
          <a:noFill/>
        </p:spPr>
        <p:txBody>
          <a:bodyPr wrap="square" rtlCol="0" anchor="t">
            <a:spAutoFit/>
          </a:bodyPr>
          <a:p>
            <a:pPr eaLnBrk="1" hangingPunct="1">
              <a:buFont typeface="Arial" panose="020B0604020202020204" pitchFamily="34" charset="0"/>
            </a:pPr>
            <a:r>
              <a:rPr lang="zh-CN" altLang="en-US" sz="1600" dirty="0">
                <a:solidFill>
                  <a:srgbClr val="FF0000"/>
                </a:solidFill>
                <a:latin typeface="微软雅黑" panose="020B0503020204020204" pitchFamily="34" charset="-122"/>
                <a:ea typeface="微软雅黑" panose="020B0503020204020204" pitchFamily="34" charset="-122"/>
                <a:sym typeface="+mn-ea"/>
              </a:rPr>
              <a:t>可通过【个人中心</a:t>
            </a:r>
            <a:r>
              <a:rPr lang="en-US" altLang="zh-CN" sz="1600" dirty="0">
                <a:solidFill>
                  <a:srgbClr val="FF0000"/>
                </a:solidFill>
                <a:latin typeface="微软雅黑" panose="020B0503020204020204" pitchFamily="34" charset="-122"/>
                <a:ea typeface="微软雅黑" panose="020B0503020204020204" pitchFamily="34" charset="-122"/>
                <a:sym typeface="+mn-ea"/>
              </a:rPr>
              <a:t>-</a:t>
            </a:r>
            <a:r>
              <a:rPr lang="zh-CN" altLang="en-US" sz="1600" dirty="0">
                <a:solidFill>
                  <a:srgbClr val="FF0000"/>
                </a:solidFill>
                <a:latin typeface="微软雅黑" panose="020B0503020204020204" pitchFamily="34" charset="-122"/>
                <a:ea typeface="微软雅黑" panose="020B0503020204020204" pitchFamily="34" charset="-122"/>
                <a:sym typeface="+mn-ea"/>
              </a:rPr>
              <a:t>小学】查看报名的记录信息。</a:t>
            </a:r>
            <a:endParaRPr lang="zh-CN" altLang="en-US" sz="1600" dirty="0">
              <a:solidFill>
                <a:srgbClr val="FF0000"/>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95605" y="4011930"/>
            <a:ext cx="8836025" cy="1129665"/>
          </a:xfrm>
          <a:prstGeom prst="rect">
            <a:avLst/>
          </a:prstGeom>
          <a:noFill/>
        </p:spPr>
        <p:txBody>
          <a:bodyPr wrap="square" rtlCol="0" anchor="t">
            <a:spAutoFit/>
          </a:bodyPr>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查看：</a:t>
            </a:r>
            <a:r>
              <a:rPr lang="zh-CN" altLang="en-US" sz="900" dirty="0">
                <a:latin typeface="微软雅黑" panose="020B0503020204020204" pitchFamily="34" charset="-122"/>
                <a:ea typeface="微软雅黑" panose="020B0503020204020204" pitchFamily="34" charset="-122"/>
                <a:sym typeface="+mn-ea"/>
              </a:rPr>
              <a:t>查看预报名信息。</a:t>
            </a:r>
            <a:r>
              <a:rPr lang="zh-CN" altLang="en-US" sz="900" b="1" dirty="0">
                <a:latin typeface="微软雅黑" panose="020B0503020204020204" pitchFamily="34" charset="-122"/>
                <a:ea typeface="微软雅黑" panose="020B0503020204020204" pitchFamily="34" charset="-122"/>
                <a:sym typeface="+mn-ea"/>
              </a:rPr>
              <a:t>修改辖区和类型：</a:t>
            </a:r>
            <a:r>
              <a:rPr lang="zh-CN" altLang="en-US" sz="900" dirty="0">
                <a:latin typeface="微软雅黑" panose="020B0503020204020204" pitchFamily="34" charset="-122"/>
                <a:ea typeface="微软雅黑" panose="020B0503020204020204" pitchFamily="34" charset="-122"/>
                <a:sym typeface="+mn-ea"/>
              </a:rPr>
              <a:t>报名期间或被学校退回修改的家长可修改辖区或学生类型信息。</a:t>
            </a:r>
            <a:endParaRPr lang="zh-CN" altLang="en-US" sz="90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修改基本信息：</a:t>
            </a:r>
            <a:r>
              <a:rPr lang="zh-CN" altLang="en-US" sz="900" dirty="0">
                <a:latin typeface="微软雅黑" panose="020B0503020204020204" pitchFamily="34" charset="-122"/>
                <a:ea typeface="微软雅黑" panose="020B0503020204020204" pitchFamily="34" charset="-122"/>
                <a:sym typeface="+mn-ea"/>
              </a:rPr>
              <a:t>报名期间被学校退回修改的，家长可修改填报学生信息重新提交；</a:t>
            </a:r>
            <a:r>
              <a:rPr lang="zh-CN" altLang="en-US" sz="900" dirty="0">
                <a:solidFill>
                  <a:srgbClr val="FF0000"/>
                </a:solidFill>
                <a:latin typeface="微软雅黑" panose="020B0503020204020204" pitchFamily="34" charset="-122"/>
                <a:ea typeface="微软雅黑" panose="020B0503020204020204" pitchFamily="34" charset="-122"/>
                <a:sym typeface="+mn-ea"/>
              </a:rPr>
              <a:t>注：不可修改辖区和学生类型。</a:t>
            </a:r>
            <a:endParaRPr lang="zh-CN" altLang="en-US" sz="900" dirty="0">
              <a:solidFill>
                <a:srgbClr val="FF000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撤销报名：</a:t>
            </a:r>
            <a:r>
              <a:rPr lang="zh-CN" altLang="en-US" sz="900" dirty="0">
                <a:latin typeface="微软雅黑" panose="020B0503020204020204" pitchFamily="34" charset="-122"/>
                <a:ea typeface="微软雅黑" panose="020B0503020204020204" pitchFamily="34" charset="-122"/>
                <a:sym typeface="+mn-ea"/>
              </a:rPr>
              <a:t>报名期间被学校退回修改的家长可撤销填报信息；</a:t>
            </a:r>
            <a:r>
              <a:rPr lang="zh-CN" altLang="en-US" sz="900" dirty="0">
                <a:solidFill>
                  <a:srgbClr val="FF0000"/>
                </a:solidFill>
                <a:latin typeface="微软雅黑" panose="020B0503020204020204" pitchFamily="34" charset="-122"/>
                <a:ea typeface="微软雅黑" panose="020B0503020204020204" pitchFamily="34" charset="-122"/>
                <a:sym typeface="+mn-ea"/>
              </a:rPr>
              <a:t>注：报名期间</a:t>
            </a:r>
            <a:r>
              <a:rPr lang="zh-CN" altLang="en-US" sz="900" dirty="0">
                <a:solidFill>
                  <a:srgbClr val="FF0000"/>
                </a:solidFill>
                <a:latin typeface="微软雅黑" panose="020B0503020204020204" pitchFamily="34" charset="-122"/>
                <a:ea typeface="微软雅黑" panose="020B0503020204020204" pitchFamily="34" charset="-122"/>
                <a:sym typeface="+mn-ea"/>
              </a:rPr>
              <a:t>撤销后可再次填报，被学校退回不在报名期间无法再次填报。</a:t>
            </a:r>
            <a:endParaRPr lang="zh-CN" altLang="en-US" sz="900" dirty="0">
              <a:latin typeface="微软雅黑" panose="020B0503020204020204" pitchFamily="34" charset="-122"/>
              <a:ea typeface="微软雅黑" panose="020B0503020204020204" pitchFamily="34" charset="-122"/>
              <a:sym typeface="+mn-ea"/>
            </a:endParaRPr>
          </a:p>
          <a:p>
            <a:pPr eaLnBrk="1" hangingPunct="1">
              <a:lnSpc>
                <a:spcPct val="150000"/>
              </a:lnSpc>
              <a:buFont typeface="Arial" panose="020B0604020202020204" pitchFamily="34" charset="0"/>
            </a:pPr>
            <a:r>
              <a:rPr lang="zh-CN" altLang="en-US" sz="900" b="1" dirty="0">
                <a:latin typeface="微软雅黑" panose="020B0503020204020204" pitchFamily="34" charset="-122"/>
                <a:ea typeface="微软雅黑" panose="020B0503020204020204" pitchFamily="34" charset="-122"/>
                <a:sym typeface="+mn-ea"/>
              </a:rPr>
              <a:t>退回申请：</a:t>
            </a:r>
            <a:r>
              <a:rPr lang="zh-CN" altLang="en-US" sz="900" dirty="0">
                <a:latin typeface="微软雅黑" panose="020B0503020204020204" pitchFamily="34" charset="-122"/>
                <a:ea typeface="微软雅黑" panose="020B0503020204020204" pitchFamily="34" charset="-122"/>
                <a:sym typeface="+mn-ea"/>
              </a:rPr>
              <a:t>当报名信息被学校审核后，家长可发起退回申请操作，退回操作学校同意后可再次进行修改操作。</a:t>
            </a:r>
            <a:r>
              <a:rPr lang="zh-CN" altLang="en-US" sz="900" dirty="0">
                <a:solidFill>
                  <a:srgbClr val="FF0000"/>
                </a:solidFill>
                <a:latin typeface="微软雅黑" panose="020B0503020204020204" pitchFamily="34" charset="-122"/>
                <a:ea typeface="微软雅黑" panose="020B0503020204020204" pitchFamily="34" charset="-122"/>
                <a:sym typeface="+mn-ea"/>
              </a:rPr>
              <a:t>注意：随迁子女退回后，无法再次发起随迁子女报名，只能选择其他类型进行填报；</a:t>
            </a:r>
            <a:endParaRPr lang="zh-CN" altLang="en-US" sz="900" dirty="0">
              <a:solidFill>
                <a:srgbClr val="FF000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67995" y="1059180"/>
            <a:ext cx="1981200" cy="2988310"/>
          </a:xfrm>
          <a:prstGeom prst="rect">
            <a:avLst/>
          </a:prstGeom>
          <a:ln>
            <a:solidFill>
              <a:schemeClr val="tx1"/>
            </a:solidFill>
          </a:ln>
        </p:spPr>
      </p:pic>
      <p:pic>
        <p:nvPicPr>
          <p:cNvPr id="7" name="图片 6"/>
          <p:cNvPicPr>
            <a:picLocks noChangeAspect="1"/>
          </p:cNvPicPr>
          <p:nvPr>
            <p:custDataLst>
              <p:tags r:id="rId3"/>
            </p:custDataLst>
          </p:nvPr>
        </p:nvPicPr>
        <p:blipFill>
          <a:blip r:embed="rId4"/>
          <a:stretch>
            <a:fillRect/>
          </a:stretch>
        </p:blipFill>
        <p:spPr>
          <a:xfrm>
            <a:off x="4860290" y="915035"/>
            <a:ext cx="4020185" cy="2132330"/>
          </a:xfrm>
          <a:prstGeom prst="rect">
            <a:avLst/>
          </a:prstGeom>
          <a:ln>
            <a:solidFill>
              <a:schemeClr val="tx1"/>
            </a:solidFill>
          </a:ln>
        </p:spPr>
      </p:pic>
      <p:pic>
        <p:nvPicPr>
          <p:cNvPr id="9" name="图片 8"/>
          <p:cNvPicPr>
            <a:picLocks noChangeAspect="1"/>
          </p:cNvPicPr>
          <p:nvPr>
            <p:custDataLst>
              <p:tags r:id="rId5"/>
            </p:custDataLst>
          </p:nvPr>
        </p:nvPicPr>
        <p:blipFill>
          <a:blip r:embed="rId6"/>
          <a:stretch>
            <a:fillRect/>
          </a:stretch>
        </p:blipFill>
        <p:spPr>
          <a:xfrm>
            <a:off x="4838700" y="2787650"/>
            <a:ext cx="4114800" cy="1473200"/>
          </a:xfrm>
          <a:prstGeom prst="rect">
            <a:avLst/>
          </a:prstGeom>
        </p:spPr>
      </p:pic>
      <p:pic>
        <p:nvPicPr>
          <p:cNvPr id="5" name="图片 4"/>
          <p:cNvPicPr>
            <a:picLocks noChangeAspect="1"/>
          </p:cNvPicPr>
          <p:nvPr/>
        </p:nvPicPr>
        <p:blipFill>
          <a:blip r:embed="rId7"/>
          <a:stretch>
            <a:fillRect/>
          </a:stretch>
        </p:blipFill>
        <p:spPr>
          <a:xfrm>
            <a:off x="2627630" y="1052830"/>
            <a:ext cx="1925955" cy="2885440"/>
          </a:xfrm>
          <a:prstGeom prst="rect">
            <a:avLst/>
          </a:prstGeom>
          <a:ln>
            <a:solidFill>
              <a:schemeClr val="tx1"/>
            </a:solidFill>
          </a:ln>
        </p:spPr>
      </p:pic>
    </p:spTree>
  </p:cSld>
  <p:clrMapOvr>
    <a:masterClrMapping/>
  </p:clrMapOvr>
  <p:transition spd="slow" advTm="21858"/>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79540" y="2037351"/>
            <a:ext cx="5559802" cy="829945"/>
          </a:xfrm>
          <a:prstGeom prst="rect">
            <a:avLst/>
          </a:prstGeom>
          <a:noFill/>
        </p:spPr>
        <p:txBody>
          <a:bodyPr wrap="square" rtlCol="0" anchor="ctr">
            <a:spAutoFit/>
          </a:bodyPr>
          <a:p>
            <a:pPr>
              <a:lnSpc>
                <a:spcPct val="120000"/>
              </a:lnSpc>
            </a:pPr>
            <a:r>
              <a:rPr lang="zh-CN" altLang="en-US" sz="4000" b="1" spc="100" dirty="0">
                <a:solidFill>
                  <a:srgbClr val="485157"/>
                </a:solidFill>
                <a:latin typeface="微软雅黑" panose="020B0503020204020204" pitchFamily="34" charset="-122"/>
                <a:ea typeface="微软雅黑" panose="020B0503020204020204" pitchFamily="34" charset="-122"/>
              </a:rPr>
              <a:t>民办学校报名</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10111" y="2836531"/>
            <a:ext cx="4232777" cy="0"/>
          </a:xfrm>
          <a:prstGeom prst="line">
            <a:avLst/>
          </a:prstGeom>
          <a:noFill/>
          <a:ln w="19050" cap="flat" cmpd="sng" algn="ctr">
            <a:solidFill>
              <a:srgbClr val="485157"/>
            </a:solidFill>
            <a:prstDash val="solid"/>
            <a:miter lim="800000"/>
          </a:ln>
          <a:effectLst/>
        </p:spPr>
      </p:cxnSp>
    </p:spTree>
  </p:cSld>
  <p:clrMapOvr>
    <a:masterClrMapping/>
  </p:clrMapOvr>
  <p:transition spd="slow" advTm="514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1" name="标题 1"/>
          <p:cNvSpPr txBox="1"/>
          <p:nvPr/>
        </p:nvSpPr>
        <p:spPr>
          <a:xfrm>
            <a:off x="925513" y="200025"/>
            <a:ext cx="7770812" cy="347663"/>
          </a:xfrm>
          <a:prstGeom prst="rect">
            <a:avLst/>
          </a:prstGeom>
          <a:noFill/>
          <a:ln w="9525">
            <a:noFill/>
          </a:ln>
        </p:spPr>
        <p:txBody>
          <a:bodyPr anchor="b"/>
          <a:p>
            <a:pPr eaLnBrk="1" hangingPunct="1">
              <a:lnSpc>
                <a:spcPct val="200000"/>
              </a:lnSpc>
              <a:buFont typeface="Arial" panose="020B0604020202020204" pitchFamily="34" charset="0"/>
            </a:pPr>
            <a:r>
              <a:rPr lang="zh-CN" altLang="en-US" sz="1600" dirty="0">
                <a:solidFill>
                  <a:srgbClr val="606060"/>
                </a:solidFill>
                <a:latin typeface="Arial" panose="020B0604020202020204" pitchFamily="34" charset="0"/>
                <a:ea typeface="微软雅黑" panose="020B0503020204020204" pitchFamily="34" charset="-122"/>
              </a:rPr>
              <a:t>民办校报名操作步骤：</a:t>
            </a:r>
            <a:r>
              <a:rPr lang="zh-CN" altLang="en-US" sz="1600" b="1" dirty="0">
                <a:solidFill>
                  <a:srgbClr val="606060"/>
                </a:solidFill>
                <a:ea typeface="微软雅黑" panose="020B0503020204020204" pitchFamily="34" charset="-122"/>
                <a:sym typeface="+mn-ea"/>
              </a:rPr>
              <a:t>填写学生具体信息</a:t>
            </a:r>
            <a:r>
              <a:rPr lang="zh-CN" altLang="en-US" sz="1600" b="1" dirty="0">
                <a:solidFill>
                  <a:srgbClr val="FF0000"/>
                </a:solidFill>
                <a:ea typeface="微软雅黑" panose="020B0503020204020204" pitchFamily="34" charset="-122"/>
                <a:sym typeface="+mn-ea"/>
              </a:rPr>
              <a:t>（民办校志愿）</a:t>
            </a:r>
            <a:endParaRPr lang="zh-CN" altLang="en-US" sz="1600" b="1" dirty="0">
              <a:solidFill>
                <a:srgbClr val="FF0000"/>
              </a:solidFill>
              <a:latin typeface="Arial" panose="020B0604020202020204" pitchFamily="34" charset="0"/>
              <a:ea typeface="微软雅黑" panose="020B0503020204020204" pitchFamily="34" charset="-122"/>
              <a:sym typeface="+mn-ea"/>
            </a:endParaRPr>
          </a:p>
        </p:txBody>
      </p:sp>
      <p:pic>
        <p:nvPicPr>
          <p:cNvPr id="11" name="图片 10"/>
          <p:cNvPicPr>
            <a:picLocks noChangeAspect="1"/>
          </p:cNvPicPr>
          <p:nvPr/>
        </p:nvPicPr>
        <p:blipFill>
          <a:blip r:embed="rId1"/>
          <a:stretch>
            <a:fillRect/>
          </a:stretch>
        </p:blipFill>
        <p:spPr>
          <a:xfrm>
            <a:off x="3708400" y="771525"/>
            <a:ext cx="2125980" cy="4100195"/>
          </a:xfrm>
          <a:prstGeom prst="rect">
            <a:avLst/>
          </a:prstGeom>
        </p:spPr>
      </p:pic>
      <p:pic>
        <p:nvPicPr>
          <p:cNvPr id="13" name="图片 12" descr="/private/var/folders/z7/bt__nxtx57d9fl_h7ms5jfh00000gn/T/com.kingsoft.wpsoffice.mac/photoeditapp/20250617105755/temp.pngtemp"/>
          <p:cNvPicPr>
            <a:picLocks noChangeAspect="1"/>
          </p:cNvPicPr>
          <p:nvPr/>
        </p:nvPicPr>
        <p:blipFill>
          <a:blip r:embed="rId2"/>
          <a:stretch>
            <a:fillRect/>
          </a:stretch>
        </p:blipFill>
        <p:spPr>
          <a:xfrm>
            <a:off x="6350953" y="699770"/>
            <a:ext cx="2207895" cy="4164965"/>
          </a:xfrm>
          <a:prstGeom prst="rect">
            <a:avLst/>
          </a:prstGeom>
        </p:spPr>
      </p:pic>
      <p:sp>
        <p:nvSpPr>
          <p:cNvPr id="12" name="矩形标注 1073742868"/>
          <p:cNvSpPr/>
          <p:nvPr>
            <p:custDataLst>
              <p:tags r:id="rId3"/>
            </p:custDataLst>
          </p:nvPr>
        </p:nvSpPr>
        <p:spPr>
          <a:xfrm>
            <a:off x="5436235" y="3004185"/>
            <a:ext cx="662940" cy="1342390"/>
          </a:xfrm>
          <a:prstGeom prst="wedgeRectCallout">
            <a:avLst>
              <a:gd name="adj1" fmla="val 116042"/>
              <a:gd name="adj2" fmla="val 73560"/>
            </a:avLst>
          </a:prstGeom>
          <a:solidFill>
            <a:srgbClr val="FFFFFF"/>
          </a:solidFill>
          <a:ln w="38100" cap="flat" cmpd="sng">
            <a:solidFill>
              <a:srgbClr val="0070C0"/>
            </a:solidFill>
            <a:prstDash val="solid"/>
            <a:miter/>
            <a:headEnd type="none" w="med" len="med"/>
            <a:tailEnd type="none" w="med" len="med"/>
          </a:ln>
        </p:spPr>
        <p:txBody>
          <a:bodyPr anchor="ctr"/>
          <a:p>
            <a:pPr algn="ctr" eaLnBrk="1" hangingPunct="1">
              <a:lnSpc>
                <a:spcPts val="2000"/>
              </a:lnSpc>
              <a:buFont typeface="Arial" panose="020B0604020202020204" pitchFamily="34" charset="0"/>
            </a:pPr>
            <a:r>
              <a:rPr lang="zh-CN" altLang="en-US" sz="1200" dirty="0">
                <a:latin typeface="微软雅黑" panose="020B0503020204020204" pitchFamily="34" charset="-122"/>
                <a:ea typeface="微软雅黑" panose="020B0503020204020204" pitchFamily="34" charset="-122"/>
              </a:rPr>
              <a:t>所有信息确认无误后点击【提交】</a:t>
            </a:r>
            <a:endParaRPr lang="zh-CN" altLang="en-US" sz="1200" dirty="0">
              <a:latin typeface="微软雅黑" panose="020B0503020204020204" pitchFamily="34" charset="-122"/>
              <a:ea typeface="微软雅黑" panose="020B0503020204020204" pitchFamily="34" charset="-122"/>
            </a:endParaRPr>
          </a:p>
        </p:txBody>
      </p:sp>
      <p:sp>
        <p:nvSpPr>
          <p:cNvPr id="6" name="右箭头 5"/>
          <p:cNvSpPr/>
          <p:nvPr>
            <p:custDataLst>
              <p:tags r:id="rId4"/>
            </p:custDataLst>
          </p:nvPr>
        </p:nvSpPr>
        <p:spPr>
          <a:xfrm>
            <a:off x="3204210" y="2715895"/>
            <a:ext cx="544830" cy="51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custDataLst>
              <p:tags r:id="rId5"/>
            </p:custDataLst>
          </p:nvPr>
        </p:nvPicPr>
        <p:blipFill>
          <a:blip r:embed="rId6"/>
          <a:stretch>
            <a:fillRect/>
          </a:stretch>
        </p:blipFill>
        <p:spPr>
          <a:xfrm>
            <a:off x="268605" y="699770"/>
            <a:ext cx="2287270" cy="4300220"/>
          </a:xfrm>
          <a:prstGeom prst="rect">
            <a:avLst/>
          </a:prstGeom>
        </p:spPr>
      </p:pic>
      <p:sp>
        <p:nvSpPr>
          <p:cNvPr id="4" name="矩形标注 1073742867"/>
          <p:cNvSpPr/>
          <p:nvPr>
            <p:custDataLst>
              <p:tags r:id="rId7"/>
            </p:custDataLst>
          </p:nvPr>
        </p:nvSpPr>
        <p:spPr>
          <a:xfrm>
            <a:off x="2555875" y="1707515"/>
            <a:ext cx="745490" cy="2374265"/>
          </a:xfrm>
          <a:prstGeom prst="wedgeRectCallout">
            <a:avLst>
              <a:gd name="adj1" fmla="val -47271"/>
              <a:gd name="adj2" fmla="val -23778"/>
            </a:avLst>
          </a:prstGeom>
          <a:solidFill>
            <a:srgbClr val="FFFFFF"/>
          </a:solidFill>
          <a:ln w="38100" cap="flat" cmpd="sng">
            <a:solidFill>
              <a:srgbClr val="FF6600"/>
            </a:solidFill>
            <a:prstDash val="solid"/>
            <a:miter/>
            <a:headEnd type="none" w="med" len="med"/>
            <a:tailEnd type="none" w="med" len="med"/>
          </a:ln>
        </p:spPr>
        <p:txBody>
          <a:bodyPr anchor="ctr"/>
          <a:p>
            <a:pPr eaLnBrk="1" hangingPunct="1">
              <a:lnSpc>
                <a:spcPts val="2000"/>
              </a:lnSpc>
              <a:buFont typeface="Arial" panose="020B0604020202020204" pitchFamily="34" charset="0"/>
            </a:pPr>
            <a:r>
              <a:rPr lang="zh-CN" altLang="en-US" sz="1400" dirty="0">
                <a:latin typeface="微软雅黑" panose="020B0503020204020204" pitchFamily="34" charset="-122"/>
                <a:ea typeface="微软雅黑" panose="020B0503020204020204" pitchFamily="34" charset="-122"/>
                <a:sym typeface="+mn-ea"/>
              </a:rPr>
              <a:t>请如实输入具体内容。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slow" advTm="218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100"/>
                                        <p:tgtEl>
                                          <p:spTgt spid="12"/>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五边形 2"/>
          <p:cNvSpPr/>
          <p:nvPr/>
        </p:nvSpPr>
        <p:spPr>
          <a:xfrm>
            <a:off x="593725" y="2954655"/>
            <a:ext cx="7847330" cy="419100"/>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：什么时候可以报名？</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4" name="五边形 3"/>
          <p:cNvSpPr/>
          <p:nvPr/>
        </p:nvSpPr>
        <p:spPr>
          <a:xfrm>
            <a:off x="593725" y="3357245"/>
            <a:ext cx="7847330" cy="469265"/>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查看各区的招生引导页面（https://rjzc.fzedu.pub/enrollment/enter/primary）。</a:t>
            </a:r>
            <a:endPar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3796"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五边形 6"/>
          <p:cNvSpPr/>
          <p:nvPr/>
        </p:nvSpPr>
        <p:spPr>
          <a:xfrm>
            <a:off x="593725" y="748665"/>
            <a:ext cx="7847330" cy="412750"/>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：家长忘记</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e</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福州或闽政通账号密码怎么办？</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 name="五边形 7"/>
          <p:cNvSpPr/>
          <p:nvPr/>
        </p:nvSpPr>
        <p:spPr>
          <a:xfrm>
            <a:off x="593725" y="1156970"/>
            <a:ext cx="7847330" cy="502285"/>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家长可以</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联系</a:t>
            </a: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e</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福州或闽政通客服，咨询密码重置操作。</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0" name="五边形 9"/>
          <p:cNvSpPr/>
          <p:nvPr/>
        </p:nvSpPr>
        <p:spPr>
          <a:xfrm>
            <a:off x="593725" y="1802765"/>
            <a:ext cx="7847330" cy="45656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：为什么我的网络正常，访问系统页面显示不太正常？</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五边形 10"/>
          <p:cNvSpPr/>
          <p:nvPr/>
        </p:nvSpPr>
        <p:spPr>
          <a:xfrm>
            <a:off x="593725" y="2259965"/>
            <a:ext cx="7847330" cy="544830"/>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：使用</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电脑访问系统，建议使用谷歌浏览器。</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 name="五边形 5"/>
          <p:cNvSpPr/>
          <p:nvPr>
            <p:custDataLst>
              <p:tags r:id="rId1"/>
            </p:custDataLst>
          </p:nvPr>
        </p:nvSpPr>
        <p:spPr>
          <a:xfrm>
            <a:off x="563563" y="3947160"/>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：超龄的适龄儿童可以报名吗？</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5" name="五边形 4"/>
          <p:cNvSpPr/>
          <p:nvPr>
            <p:custDataLst>
              <p:tags r:id="rId2"/>
            </p:custDataLst>
          </p:nvPr>
        </p:nvSpPr>
        <p:spPr>
          <a:xfrm>
            <a:off x="563880" y="4312285"/>
            <a:ext cx="7920355" cy="78740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：报名对象应是在2019年9月1日至2020年8月31日之间出生的适龄儿童。如果孩子已超龄但尚未入学，应上传应入学当年的缓入学批复件。</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transition spd="slow" advTm="6008"/>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标题 1"/>
          <p:cNvSpPr>
            <a:spLocks noGrp="1"/>
          </p:cNvSpPr>
          <p:nvPr>
            <p:ph type="ctrTitle"/>
          </p:nvPr>
        </p:nvSpPr>
        <p:spPr>
          <a:xfrm>
            <a:off x="1041400" y="127000"/>
            <a:ext cx="7769225" cy="385763"/>
          </a:xfrm>
        </p:spPr>
        <p:txBody>
          <a:bodyPr vert="horz" wrap="square" lIns="91440" tIns="45720" rIns="91440" bIns="45720" anchor="b"/>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5" name="五边形 4"/>
          <p:cNvSpPr/>
          <p:nvPr/>
        </p:nvSpPr>
        <p:spPr>
          <a:xfrm>
            <a:off x="609600" y="648970"/>
            <a:ext cx="8133715" cy="6445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Q</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：片内生在</a:t>
            </a: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户口所在小区、村落或自建房</a:t>
            </a: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中输入小区了，为什么系统没有弹出来可以选择的划片范围地址？</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 name="五边形 5"/>
          <p:cNvSpPr/>
          <p:nvPr/>
        </p:nvSpPr>
        <p:spPr>
          <a:xfrm>
            <a:off x="612140" y="1325245"/>
            <a:ext cx="8131175" cy="926465"/>
          </a:xfrm>
          <a:prstGeom prst="homePlate">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a:t>
            </a:r>
            <a:r>
              <a:rPr lang="en-US"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学校在后台中导入的划片地址一般为XX路XX号、具体楼盘名称或</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XX村，建议按照市、区教育局公布的学校划片范围输入居住地关键词，您也可以尝试减少输入字数。如系统仍然没有弹出来可选择的划片范围地址，建议电话咨询划片学校。</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7" name="五边形 6"/>
          <p:cNvSpPr/>
          <p:nvPr/>
        </p:nvSpPr>
        <p:spPr>
          <a:xfrm>
            <a:off x="638175" y="2571750"/>
            <a:ext cx="8130540" cy="95313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Q</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：父母2010年8月31日之后在金山小学片内取得二手房（</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父母2022年6月2日之后在金山小学金闽校区片内取得二手房，或父母2024年1月29日之后在福州教育学院附属第三小学片内取得二手房）</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，但持有户口簿和房产证未满三年的适龄儿童怎么报名？</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 name="五边形 7"/>
          <p:cNvSpPr/>
          <p:nvPr/>
        </p:nvSpPr>
        <p:spPr>
          <a:xfrm>
            <a:off x="654685" y="3615690"/>
            <a:ext cx="8123555" cy="92138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565150" y="3582035"/>
            <a:ext cx="7892415" cy="866775"/>
          </a:xfrm>
          <a:prstGeom prst="rect">
            <a:avLst/>
          </a:prstGeom>
          <a:noFill/>
        </p:spPr>
        <p:txBody>
          <a:bodyPr wrap="square" rtlCol="0">
            <a:noAutofit/>
          </a:bodyPr>
          <a:p>
            <a:pPr algn="l" eaLnBrk="1" hangingPunct="1">
              <a:lnSpc>
                <a:spcPct val="150000"/>
              </a:lnSpc>
              <a:spcBef>
                <a:spcPts val="0"/>
              </a:spcBef>
              <a:spcAft>
                <a:spcPts val="0"/>
              </a:spcAft>
              <a:buClrTx/>
              <a:buSzTx/>
              <a:buFont typeface="Arial" panose="020B0604020202020204" pitchFamily="34" charset="0"/>
              <a:defRPr/>
            </a:pPr>
            <a:r>
              <a:rPr lang="en-US" altLang="zh-CN" sz="1400">
                <a:ln>
                  <a:noFill/>
                </a:ln>
                <a:solidFill>
                  <a:srgbClr val="002060"/>
                </a:solidFill>
                <a:effectLst/>
                <a:uLnTx/>
                <a:uFillTx/>
                <a:latin typeface="微软雅黑" panose="020B0503020204020204" pitchFamily="34" charset="-122"/>
                <a:ea typeface="微软雅黑" panose="020B0503020204020204" pitchFamily="34" charset="-122"/>
                <a:sym typeface="+mn-ea"/>
              </a:rPr>
              <a:t>A：</a:t>
            </a:r>
            <a:r>
              <a:rPr lang="zh-CN" alt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选择“本地生”类型，按系统要求填报相关信息后，核查材料选择福州教育学院附属第四小学，由该校进行入学凭证核查。</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endParaRPr kumimoji="0" lang="zh-CN" altLang="en-US" sz="16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标题 1"/>
          <p:cNvSpPr>
            <a:spLocks noGrp="1"/>
          </p:cNvSpPr>
          <p:nvPr>
            <p:ph type="ctrTitle"/>
          </p:nvPr>
        </p:nvSpPr>
        <p:spPr>
          <a:xfrm>
            <a:off x="1041400" y="127000"/>
            <a:ext cx="7769225" cy="385763"/>
          </a:xfrm>
        </p:spPr>
        <p:txBody>
          <a:bodyPr vert="horz" wrap="square" lIns="91440" tIns="45720" rIns="91440" bIns="45720" anchor="b"/>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五边形 3"/>
          <p:cNvSpPr/>
          <p:nvPr/>
        </p:nvSpPr>
        <p:spPr>
          <a:xfrm>
            <a:off x="390525" y="2931795"/>
            <a:ext cx="82708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：孤儿报名怎么填写信息？</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5" name="五边形 4"/>
          <p:cNvSpPr/>
          <p:nvPr/>
        </p:nvSpPr>
        <p:spPr>
          <a:xfrm>
            <a:off x="390525" y="3324225"/>
            <a:ext cx="8736965" cy="178498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：（1）孤儿如为外地户口，不符合报名条件，建议回户籍所在地就读或到民办学校就读。</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（2）如孤儿的户口在五区父母遗留或自有的房产所在地，并能提供房屋所有权证（不动产登记证），按片内生报名，不需填写父母信息，填写其他监护人信息（户口簿地址按孤儿户口簿地址填写）。</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（3）未居住在父母或自有房产所在地的五区户口孤儿按学生类型“不符合划片的本地生”报名，不需填写父母信息，填写其他监护人信息即可。</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（4）孤儿如为政策照顾对象，同样只需填写监护人信息。</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lang="zh-CN" altLang="en-US" sz="1000">
                <a:ln>
                  <a:noFill/>
                </a:ln>
                <a:solidFill>
                  <a:srgbClr val="FF0000"/>
                </a:solidFill>
                <a:effectLst/>
                <a:uLnTx/>
                <a:uFillTx/>
                <a:latin typeface="微软雅黑" panose="020B0503020204020204" pitchFamily="34" charset="-122"/>
                <a:ea typeface="微软雅黑" panose="020B0503020204020204" pitchFamily="34" charset="-122"/>
                <a:sym typeface="+mn-ea"/>
              </a:rPr>
              <a:t>注：可根据指南提前准备好相关的证明材料在报名时上传至系统；</a:t>
            </a:r>
            <a:endParaRPr kumimoji="0" lang="zh-CN" altLang="en-US" sz="10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endParaRPr kumimoji="0" lang="en-US" altLang="en-US" sz="10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9" name="五边形 8"/>
          <p:cNvSpPr/>
          <p:nvPr/>
        </p:nvSpPr>
        <p:spPr>
          <a:xfrm>
            <a:off x="390525" y="691833"/>
            <a:ext cx="8272463"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：单亲家庭报名怎么填写信息？</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五边形 10"/>
          <p:cNvSpPr/>
          <p:nvPr/>
        </p:nvSpPr>
        <p:spPr>
          <a:xfrm>
            <a:off x="388620" y="1059180"/>
            <a:ext cx="8664575" cy="187515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：（1）单亲家庭片内生只需填写父母亲监护一方的信息，但监护方的户籍地址应和适龄儿童一致。</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（2）不符合划片的本地生、其他政策照顾对象中的单亲适龄儿童只需填写父母亲或其他监护人之一的信息。</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      （3）单亲家庭随迁子女按实际下拉选择监护方的居住凭证类型，丧失监护权或监护能力一方居住凭证类型选择“由父亲单方监护，不具备相应凭证”或“由母亲单方监护，不具备相应凭证”。</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20000"/>
              </a:lnSpc>
              <a:spcBef>
                <a:spcPts val="0"/>
              </a:spcBef>
              <a:spcAft>
                <a:spcPts val="0"/>
              </a:spcAft>
              <a:buClrTx/>
              <a:buSzTx/>
              <a:buFont typeface="Arial" panose="020B0604020202020204" pitchFamily="34" charset="0"/>
              <a:buNone/>
              <a:defRPr/>
            </a:pPr>
            <a:r>
              <a:rPr kumimoji="0" lang="zh-CN" altLang="en-US" sz="10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rPr>
              <a:t>注：可根据指南提前准备好相关的证明材料在报名时上传至系统；</a:t>
            </a:r>
            <a:endParaRPr kumimoji="0" lang="zh-CN" altLang="en-US" sz="10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五边形 14"/>
          <p:cNvSpPr/>
          <p:nvPr/>
        </p:nvSpPr>
        <p:spPr>
          <a:xfrm>
            <a:off x="563563" y="215931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：政策照顾对象要报名吗？</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6" name="五边形 15"/>
          <p:cNvSpPr/>
          <p:nvPr/>
        </p:nvSpPr>
        <p:spPr>
          <a:xfrm>
            <a:off x="563880" y="2526030"/>
            <a:ext cx="7920355" cy="34353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需要</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5" name="五边形 4"/>
          <p:cNvSpPr/>
          <p:nvPr/>
        </p:nvSpPr>
        <p:spPr>
          <a:xfrm>
            <a:off x="563563" y="67468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：不会网络报名的家长怎么办？</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8" name="五边形 7"/>
          <p:cNvSpPr/>
          <p:nvPr/>
        </p:nvSpPr>
        <p:spPr>
          <a:xfrm>
            <a:off x="563880" y="1041400"/>
            <a:ext cx="7920355" cy="102616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：（1）为方便群众做好预报名工作，市教育局制作了ppt版本的系统家长操作指南，家长可以登录福州教育网查看、下载。（2）</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五区</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学校在6</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月</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29</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日下午</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14:30-18:00</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安排专人在学校开展报名服务工作，解答本校报名范围适龄儿童招生问题，协助家长做好子女的报名工作。</a:t>
            </a:r>
            <a:endPar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9" name="五边形 8"/>
          <p:cNvSpPr/>
          <p:nvPr/>
        </p:nvSpPr>
        <p:spPr>
          <a:xfrm>
            <a:off x="563880" y="3005773"/>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8月</a:t>
            </a:r>
            <a:r>
              <a:rPr kumimoji="0" 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19</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日前家庭户口、房产会发生变化怎么办？要不要报名？</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1" name="五边形 10"/>
          <p:cNvSpPr/>
          <p:nvPr/>
        </p:nvSpPr>
        <p:spPr>
          <a:xfrm>
            <a:off x="546735" y="3370580"/>
            <a:ext cx="7920355" cy="82677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先联系原材料审核学校，申请退回。8月</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17</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日-</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19</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日到新的户口、房产划片学校报名，由学校审核是否符合片内生条件。</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 name="五边形 2"/>
          <p:cNvSpPr/>
          <p:nvPr/>
        </p:nvSpPr>
        <p:spPr>
          <a:xfrm>
            <a:off x="555943" y="4309745"/>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：可以填报几个民办小学志愿？</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0" name="五边形 9"/>
          <p:cNvSpPr/>
          <p:nvPr/>
        </p:nvSpPr>
        <p:spPr>
          <a:xfrm>
            <a:off x="565785" y="4687570"/>
            <a:ext cx="7910830" cy="41402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每个学生可填报一个民办小学志愿。</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transition spd="slow" advTm="6008"/>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1"/>
          <p:cNvSpPr>
            <a:spLocks noGrp="1"/>
          </p:cNvSpPr>
          <p:nvPr>
            <p:ph type="ctrTitle"/>
          </p:nvPr>
        </p:nvSpPr>
        <p:spPr>
          <a:xfrm>
            <a:off x="1041400" y="127000"/>
            <a:ext cx="7769225" cy="385763"/>
          </a:xfrm>
        </p:spPr>
        <p:txBody>
          <a:bodyPr vert="horz" wrap="square" lIns="91440" tIns="45720" rIns="91440" bIns="45720" anchor="b"/>
          <a:p>
            <a:pPr eaLnBrk="1" hangingPunct="1">
              <a:buClrTx/>
              <a:buSzTx/>
            </a:pP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kern="12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五边形 14"/>
          <p:cNvSpPr/>
          <p:nvPr/>
        </p:nvSpPr>
        <p:spPr>
          <a:xfrm>
            <a:off x="525463" y="71278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：多胞胎子女如何参加民办小学摇号？</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6" name="五边形 15"/>
          <p:cNvSpPr/>
          <p:nvPr/>
        </p:nvSpPr>
        <p:spPr>
          <a:xfrm>
            <a:off x="525780" y="1089025"/>
            <a:ext cx="7920355" cy="134175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在报名信息填报时，</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是否为多胞胎</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选择</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是</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即可捆绑</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参加民办</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学校</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摇号。也就是说，多胞胎孩子在系统上填报的志愿</a:t>
            </a:r>
            <a:r>
              <a:rPr kumimoji="0" 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默认</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一致。我们将为他们生成一个随机号，如摇中该随机号，则表示多胞胎都摇上；如没摇中该随机号，则表示多胞胎都没摇上。</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 name="五边形 2"/>
          <p:cNvSpPr/>
          <p:nvPr/>
        </p:nvSpPr>
        <p:spPr>
          <a:xfrm>
            <a:off x="525463" y="2454910"/>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：核验材料怎么压缩在</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五张并且每张在</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5M</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以内？</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0" name="五边形 9"/>
          <p:cNvSpPr/>
          <p:nvPr/>
        </p:nvSpPr>
        <p:spPr>
          <a:xfrm>
            <a:off x="535305" y="2835275"/>
            <a:ext cx="7910830" cy="98933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家长可以提前先拍照好材料，如果超出</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五张可以使用拼图工具进行拼图，拼图后若文件提示过大，可以先上传到电脑，使用压缩工具或者微信截图工具进行截图，截图后保存至手机</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进行上传；</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2" name="五边形 1"/>
          <p:cNvSpPr/>
          <p:nvPr/>
        </p:nvSpPr>
        <p:spPr>
          <a:xfrm>
            <a:off x="535940" y="3952240"/>
            <a:ext cx="790638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：家长怎么知道入学</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审核结果？</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4" name="五边形 3"/>
          <p:cNvSpPr/>
          <p:nvPr/>
        </p:nvSpPr>
        <p:spPr>
          <a:xfrm>
            <a:off x="525780" y="4340225"/>
            <a:ext cx="7920355" cy="67881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学校核验后系统会给片内生和随迁子女家长发送短信通知审核</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结果。家长也可以登录系统查看。</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标题 1"/>
          <p:cNvSpPr>
            <a:spLocks noGrp="1"/>
          </p:cNvSpPr>
          <p:nvPr>
            <p:ph type="ctrTitle"/>
          </p:nvPr>
        </p:nvSpPr>
        <p:spPr>
          <a:xfrm>
            <a:off x="925830" y="121285"/>
            <a:ext cx="7770495" cy="502920"/>
          </a:xfrm>
        </p:spPr>
        <p:txBody>
          <a:bodyPr vert="horz" wrap="square" lIns="91440" tIns="45720" rIns="91440" bIns="45720" anchor="b"/>
          <a:p>
            <a:pPr eaLnBrk="1" hangingPunct="1">
              <a:lnSpc>
                <a:spcPct val="200000"/>
              </a:lnSpc>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公办小学报名操作步骤</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6" name="Freeform 9"/>
          <p:cNvSpPr/>
          <p:nvPr>
            <p:custDataLst>
              <p:tags r:id="rId1"/>
            </p:custDataLst>
          </p:nvPr>
        </p:nvSpPr>
        <p:spPr bwMode="gray">
          <a:xfrm rot="20934526">
            <a:off x="953135" y="2419985"/>
            <a:ext cx="7773035" cy="617855"/>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gradFill flip="none" rotWithShape="1">
            <a:gsLst>
              <a:gs pos="0">
                <a:srgbClr val="22FF9B"/>
              </a:gs>
              <a:gs pos="100000">
                <a:srgbClr val="FFFFFF"/>
              </a:gs>
            </a:gsLst>
            <a:lin ang="0" scaled="1"/>
            <a:tileRect/>
          </a:gradFill>
          <a:ln w="9525">
            <a:solidFill>
              <a:schemeClr val="accent1">
                <a:lumMod val="75000"/>
                <a:alpha val="70000"/>
              </a:schemeClr>
            </a:solidFill>
            <a:round/>
          </a:ln>
          <a:scene3d>
            <a:camera prst="legacyPerspectiveTopRight">
              <a:rot lat="600000" lon="20999988" rev="0"/>
            </a:camera>
            <a:lightRig rig="legacyFlat4" dir="b"/>
          </a:scene3d>
          <a:sp3d extrusionH="163500" prstMaterial="legacyMatte">
            <a:bevelT w="13500" h="13500" prst="angle"/>
            <a:bevelB w="13500" h="13500" prst="angle"/>
            <a:extrusionClr>
              <a:srgbClr val="FF9933"/>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nvGrpSpPr>
          <p:cNvPr id="4" name="组 3"/>
          <p:cNvGrpSpPr/>
          <p:nvPr>
            <p:custDataLst>
              <p:tags r:id="rId2"/>
            </p:custDataLst>
          </p:nvPr>
        </p:nvGrpSpPr>
        <p:grpSpPr>
          <a:xfrm>
            <a:off x="35243" y="4227513"/>
            <a:ext cx="2296362" cy="737235"/>
            <a:chOff x="363786" y="5623908"/>
            <a:chExt cx="2296684" cy="983185"/>
          </a:xfrm>
        </p:grpSpPr>
        <p:sp>
          <p:nvSpPr>
            <p:cNvPr id="17433" name="矩形 1"/>
            <p:cNvSpPr/>
            <p:nvPr>
              <p:custDataLst>
                <p:tags r:id="rId3"/>
              </p:custDataLst>
            </p:nvPr>
          </p:nvSpPr>
          <p:spPr>
            <a:xfrm>
              <a:off x="978119" y="5623908"/>
              <a:ext cx="1682351" cy="983185"/>
            </a:xfrm>
            <a:prstGeom prst="rect">
              <a:avLst/>
            </a:prstGeom>
            <a:noFill/>
            <a:ln w="9525">
              <a:noFill/>
            </a:ln>
          </p:spPr>
          <p:txBody>
            <a:bodyPr wrap="none">
              <a:spAutoFit/>
            </a:bodyPr>
            <a:p>
              <a:pPr algn="ctr" eaLnBrk="1" hangingPunct="1">
                <a:buFont typeface="Arial" panose="020B0604020202020204" pitchFamily="34" charset="0"/>
              </a:pPr>
              <a:r>
                <a:rPr lang="zh-CN" b="1" dirty="0">
                  <a:solidFill>
                    <a:srgbClr val="606060"/>
                  </a:solidFill>
                  <a:latin typeface="微软雅黑" panose="020B0503020204020204" pitchFamily="34" charset="-122"/>
                  <a:ea typeface="微软雅黑" panose="020B0503020204020204" pitchFamily="34" charset="-122"/>
                  <a:sym typeface="+mn-ea"/>
                </a:rPr>
                <a:t>进入报名入口</a:t>
              </a:r>
              <a:endParaRPr lang="zh-CN" b="1" dirty="0">
                <a:solidFill>
                  <a:srgbClr val="606060"/>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pPr>
              <a:r>
                <a:rPr lang="zh-CN" sz="1200" b="1" dirty="0">
                  <a:solidFill>
                    <a:srgbClr val="606060"/>
                  </a:solidFill>
                  <a:latin typeface="微软雅黑" panose="020B0503020204020204" pitchFamily="34" charset="-122"/>
                  <a:ea typeface="微软雅黑" panose="020B0503020204020204" pitchFamily="34" charset="-122"/>
                  <a:sym typeface="+mn-ea"/>
                </a:rPr>
                <a:t>（</a:t>
              </a:r>
              <a:r>
                <a:rPr lang="en-US" altLang="zh-CN" sz="1200" b="1" dirty="0">
                  <a:solidFill>
                    <a:srgbClr val="606060"/>
                  </a:solidFill>
                  <a:latin typeface="微软雅黑" panose="020B0503020204020204" pitchFamily="34" charset="-122"/>
                  <a:ea typeface="微软雅黑" panose="020B0503020204020204" pitchFamily="34" charset="-122"/>
                  <a:sym typeface="+mn-ea"/>
                </a:rPr>
                <a:t>e福州 </a:t>
              </a:r>
              <a:r>
                <a:rPr lang="zh-CN" altLang="en-US" sz="1200" b="1" dirty="0">
                  <a:solidFill>
                    <a:srgbClr val="606060"/>
                  </a:solidFill>
                  <a:latin typeface="微软雅黑" panose="020B0503020204020204" pitchFamily="34" charset="-122"/>
                  <a:ea typeface="微软雅黑" panose="020B0503020204020204" pitchFamily="34" charset="-122"/>
                  <a:sym typeface="+mn-ea"/>
                </a:rPr>
                <a:t>或</a:t>
              </a:r>
              <a:r>
                <a:rPr lang="en-US" altLang="zh-CN" sz="1200" b="1" dirty="0">
                  <a:solidFill>
                    <a:srgbClr val="606060"/>
                  </a:solidFill>
                  <a:latin typeface="微软雅黑" panose="020B0503020204020204" pitchFamily="34" charset="-122"/>
                  <a:ea typeface="微软雅黑" panose="020B0503020204020204" pitchFamily="34" charset="-122"/>
                  <a:sym typeface="+mn-ea"/>
                </a:rPr>
                <a:t> </a:t>
              </a:r>
              <a:r>
                <a:rPr lang="zh-CN" altLang="en-US" sz="1200" b="1" dirty="0">
                  <a:solidFill>
                    <a:srgbClr val="606060"/>
                  </a:solidFill>
                  <a:latin typeface="微软雅黑" panose="020B0503020204020204" pitchFamily="34" charset="-122"/>
                  <a:ea typeface="微软雅黑" panose="020B0503020204020204" pitchFamily="34" charset="-122"/>
                  <a:sym typeface="+mn-ea"/>
                </a:rPr>
                <a:t>闽政通</a:t>
              </a:r>
              <a:r>
                <a:rPr lang="zh-CN" sz="1200" b="1" dirty="0">
                  <a:solidFill>
                    <a:srgbClr val="606060"/>
                  </a:solidFill>
                  <a:latin typeface="微软雅黑" panose="020B0503020204020204" pitchFamily="34" charset="-122"/>
                  <a:ea typeface="微软雅黑" panose="020B0503020204020204" pitchFamily="34" charset="-122"/>
                  <a:sym typeface="+mn-ea"/>
                </a:rPr>
                <a:t>）</a:t>
              </a:r>
              <a:endParaRPr lang="en-US" altLang="zh-CN" sz="1200" b="1" dirty="0">
                <a:solidFill>
                  <a:srgbClr val="606060"/>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b="1" dirty="0">
                <a:solidFill>
                  <a:srgbClr val="606060"/>
                </a:solidFill>
                <a:latin typeface="微软雅黑" panose="020B0503020204020204" pitchFamily="34" charset="-122"/>
                <a:ea typeface="微软雅黑" panose="020B0503020204020204" pitchFamily="34" charset="-122"/>
              </a:endParaRPr>
            </a:p>
          </p:txBody>
        </p:sp>
        <p:sp>
          <p:nvSpPr>
            <p:cNvPr id="22" name="Oval 4"/>
            <p:cNvSpPr>
              <a:spLocks noChangeArrowheads="1"/>
            </p:cNvSpPr>
            <p:nvPr>
              <p:custDataLst>
                <p:tags r:id="rId4"/>
              </p:custDataLst>
            </p:nvPr>
          </p:nvSpPr>
          <p:spPr bwMode="gray">
            <a:xfrm>
              <a:off x="363786" y="5625177"/>
              <a:ext cx="600159" cy="616079"/>
            </a:xfrm>
            <a:prstGeom prst="ellipse">
              <a:avLst/>
            </a:prstGeom>
            <a:solidFill>
              <a:srgbClr val="E4951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3" name="Text Box 5"/>
            <p:cNvSpPr txBox="1">
              <a:spLocks noChangeArrowheads="1"/>
            </p:cNvSpPr>
            <p:nvPr>
              <p:custDataLst>
                <p:tags r:id="rId5"/>
              </p:custDataLst>
            </p:nvPr>
          </p:nvSpPr>
          <p:spPr bwMode="gray">
            <a:xfrm>
              <a:off x="395540" y="5733150"/>
              <a:ext cx="531887" cy="49328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01</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5" name="组 4"/>
          <p:cNvGrpSpPr/>
          <p:nvPr>
            <p:custDataLst>
              <p:tags r:id="rId6"/>
            </p:custDataLst>
          </p:nvPr>
        </p:nvGrpSpPr>
        <p:grpSpPr>
          <a:xfrm>
            <a:off x="362903" y="2571229"/>
            <a:ext cx="2860039" cy="660400"/>
            <a:chOff x="363786" y="3377127"/>
            <a:chExt cx="2858775" cy="880296"/>
          </a:xfrm>
        </p:grpSpPr>
        <p:sp>
          <p:nvSpPr>
            <p:cNvPr id="24" name="Oval 8"/>
            <p:cNvSpPr>
              <a:spLocks noChangeArrowheads="1"/>
            </p:cNvSpPr>
            <p:nvPr>
              <p:custDataLst>
                <p:tags r:id="rId7"/>
              </p:custDataLst>
            </p:nvPr>
          </p:nvSpPr>
          <p:spPr bwMode="gray">
            <a:xfrm>
              <a:off x="363786" y="3393058"/>
              <a:ext cx="599810" cy="615785"/>
            </a:xfrm>
            <a:prstGeom prst="ellipse">
              <a:avLst/>
            </a:prstGeom>
            <a:solidFill>
              <a:srgbClr val="6E9349">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5" name="Text Box 9"/>
            <p:cNvSpPr txBox="1">
              <a:spLocks noChangeArrowheads="1"/>
            </p:cNvSpPr>
            <p:nvPr>
              <p:custDataLst>
                <p:tags r:id="rId8"/>
              </p:custDataLst>
            </p:nvPr>
          </p:nvSpPr>
          <p:spPr bwMode="gray">
            <a:xfrm>
              <a:off x="395522" y="3492516"/>
              <a:ext cx="531577"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02</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32" name="矩形 2"/>
            <p:cNvSpPr/>
            <p:nvPr>
              <p:custDataLst>
                <p:tags r:id="rId9"/>
              </p:custDataLst>
            </p:nvPr>
          </p:nvSpPr>
          <p:spPr>
            <a:xfrm>
              <a:off x="939476" y="3377127"/>
              <a:ext cx="2283085" cy="880296"/>
            </a:xfrm>
            <a:prstGeom prst="rect">
              <a:avLst/>
            </a:prstGeom>
            <a:noFill/>
            <a:ln w="9525">
              <a:noFill/>
            </a:ln>
          </p:spPr>
          <p:txBody>
            <a:bodyPr wrap="square">
              <a:no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点击</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我要报名</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sym typeface="+mn-ea"/>
                </a:rPr>
                <a:t>选择辖区，阅读细则</a:t>
              </a:r>
              <a:endParaRPr lang="zh-CN" altLang="en-US" b="1" dirty="0">
                <a:solidFill>
                  <a:srgbClr val="606060"/>
                </a:solidFill>
                <a:latin typeface="微软雅黑" panose="020B0503020204020204" pitchFamily="34" charset="-122"/>
                <a:ea typeface="微软雅黑" panose="020B0503020204020204" pitchFamily="34" charset="-122"/>
              </a:endParaRPr>
            </a:p>
            <a:p>
              <a:pPr algn="l"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30" name="组 29"/>
          <p:cNvGrpSpPr/>
          <p:nvPr>
            <p:custDataLst>
              <p:tags r:id="rId10"/>
            </p:custDataLst>
          </p:nvPr>
        </p:nvGrpSpPr>
        <p:grpSpPr>
          <a:xfrm>
            <a:off x="2662555" y="3499168"/>
            <a:ext cx="600075" cy="461962"/>
            <a:chOff x="3172098" y="4329057"/>
            <a:chExt cx="599931" cy="615552"/>
          </a:xfrm>
        </p:grpSpPr>
        <p:sp>
          <p:nvSpPr>
            <p:cNvPr id="26" name="Oval 12"/>
            <p:cNvSpPr>
              <a:spLocks noChangeArrowheads="1"/>
            </p:cNvSpPr>
            <p:nvPr>
              <p:custDataLst>
                <p:tags r:id="rId11"/>
              </p:custDataLst>
            </p:nvPr>
          </p:nvSpPr>
          <p:spPr bwMode="gray">
            <a:xfrm>
              <a:off x="3172098" y="4329057"/>
              <a:ext cx="599931" cy="615552"/>
            </a:xfrm>
            <a:prstGeom prst="ellipse">
              <a:avLst/>
            </a:prstGeom>
            <a:solidFill>
              <a:srgbClr val="5EB4B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7" name="Text Box 13"/>
            <p:cNvSpPr txBox="1">
              <a:spLocks noChangeArrowheads="1"/>
            </p:cNvSpPr>
            <p:nvPr>
              <p:custDataLst>
                <p:tags r:id="rId12"/>
              </p:custDataLst>
            </p:nvPr>
          </p:nvSpPr>
          <p:spPr bwMode="gray">
            <a:xfrm>
              <a:off x="3203840" y="4436936"/>
              <a:ext cx="531685" cy="492866"/>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03</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15360" name="组 15359"/>
          <p:cNvGrpSpPr/>
          <p:nvPr>
            <p:custDataLst>
              <p:tags r:id="rId13"/>
            </p:custDataLst>
          </p:nvPr>
        </p:nvGrpSpPr>
        <p:grpSpPr>
          <a:xfrm>
            <a:off x="3077528" y="1923415"/>
            <a:ext cx="948853" cy="461963"/>
            <a:chOff x="2524026" y="1444898"/>
            <a:chExt cx="948464" cy="615785"/>
          </a:xfrm>
        </p:grpSpPr>
        <p:sp>
          <p:nvSpPr>
            <p:cNvPr id="28" name="Oval 16"/>
            <p:cNvSpPr>
              <a:spLocks noChangeArrowheads="1"/>
            </p:cNvSpPr>
            <p:nvPr>
              <p:custDataLst>
                <p:tags r:id="rId14"/>
              </p:custDataLst>
            </p:nvPr>
          </p:nvSpPr>
          <p:spPr bwMode="gray">
            <a:xfrm>
              <a:off x="2524026" y="1444898"/>
              <a:ext cx="599829" cy="615785"/>
            </a:xfrm>
            <a:prstGeom prst="ellipse">
              <a:avLst/>
            </a:prstGeom>
            <a:solidFill>
              <a:srgbClr val="90A8B0">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9" name="Text Box 17"/>
            <p:cNvSpPr txBox="1">
              <a:spLocks noChangeArrowheads="1"/>
            </p:cNvSpPr>
            <p:nvPr>
              <p:custDataLst>
                <p:tags r:id="rId15"/>
              </p:custDataLst>
            </p:nvPr>
          </p:nvSpPr>
          <p:spPr bwMode="gray">
            <a:xfrm>
              <a:off x="2555763" y="1552820"/>
              <a:ext cx="531594"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04</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26" name="矩形 30"/>
            <p:cNvSpPr/>
            <p:nvPr/>
          </p:nvSpPr>
          <p:spPr>
            <a:xfrm>
              <a:off x="3162737" y="1515304"/>
              <a:ext cx="309753" cy="490935"/>
            </a:xfrm>
            <a:prstGeom prst="rect">
              <a:avLst/>
            </a:prstGeom>
            <a:noFill/>
            <a:ln w="9525">
              <a:noFill/>
            </a:ln>
          </p:spPr>
          <p:txBody>
            <a:bodyPr wrap="none">
              <a:spAutoFit/>
            </a:bodyPr>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15363" name="组 15362"/>
          <p:cNvGrpSpPr/>
          <p:nvPr>
            <p:custDataLst>
              <p:tags r:id="rId16"/>
            </p:custDataLst>
          </p:nvPr>
        </p:nvGrpSpPr>
        <p:grpSpPr>
          <a:xfrm>
            <a:off x="5796915" y="1201420"/>
            <a:ext cx="600210" cy="461690"/>
            <a:chOff x="5260330" y="1126952"/>
            <a:chExt cx="600075" cy="615950"/>
          </a:xfrm>
        </p:grpSpPr>
        <p:sp>
          <p:nvSpPr>
            <p:cNvPr id="17421" name="Oval 4"/>
            <p:cNvSpPr/>
            <p:nvPr>
              <p:custDataLst>
                <p:tags r:id="rId17"/>
              </p:custDataLst>
            </p:nvPr>
          </p:nvSpPr>
          <p:spPr>
            <a:xfrm>
              <a:off x="5260330" y="1126952"/>
              <a:ext cx="600075" cy="615950"/>
            </a:xfrm>
            <a:prstGeom prst="ellipse">
              <a:avLst/>
            </a:prstGeom>
            <a:solidFill>
              <a:schemeClr val="accent2">
                <a:alpha val="79999"/>
              </a:schemeClr>
            </a:solidFill>
            <a:ln w="57150" cap="flat" cmpd="sng">
              <a:solidFill>
                <a:srgbClr val="FFFFFF"/>
              </a:solidFill>
              <a:prstDash val="solid"/>
              <a:headEnd type="none" w="med" len="med"/>
              <a:tailEnd type="none" w="med" len="med"/>
            </a:ln>
          </p:spPr>
          <p:txBody>
            <a:bodyPr wrap="none" anchor="ctr"/>
            <a:p>
              <a:pPr eaLnBrk="1" hangingPunct="1">
                <a:buFont typeface="Arial" panose="020B0604020202020204" pitchFamily="34" charset="0"/>
              </a:pPr>
              <a:endParaRPr lang="zh-CN" altLang="en-US" dirty="0">
                <a:latin typeface="Arial" panose="020B0604020202020204" pitchFamily="34" charset="0"/>
              </a:endParaRPr>
            </a:p>
          </p:txBody>
        </p:sp>
        <p:sp>
          <p:nvSpPr>
            <p:cNvPr id="17422" name="Text Box 5"/>
            <p:cNvSpPr txBox="1"/>
            <p:nvPr>
              <p:custDataLst>
                <p:tags r:id="rId18"/>
              </p:custDataLst>
            </p:nvPr>
          </p:nvSpPr>
          <p:spPr>
            <a:xfrm>
              <a:off x="5292080" y="1234901"/>
              <a:ext cx="531812" cy="492443"/>
            </a:xfrm>
            <a:prstGeom prst="rect">
              <a:avLst/>
            </a:prstGeom>
            <a:noFill/>
            <a:ln w="9525">
              <a:noFill/>
            </a:ln>
          </p:spPr>
          <p:txBody>
            <a:bodyPr>
              <a:spAutoFit/>
            </a:bodyPr>
            <a:p>
              <a:pPr algn="ctr" eaLnBrk="1" hangingPunct="1">
                <a:spcBef>
                  <a:spcPct val="50000"/>
                </a:spcBef>
                <a:buFont typeface="Arial" panose="020B0604020202020204" pitchFamily="34" charset="0"/>
              </a:pPr>
              <a:r>
                <a:rPr lang="en-US" altLang="zh-CN" b="1" dirty="0">
                  <a:solidFill>
                    <a:schemeClr val="bg1"/>
                  </a:solidFill>
                  <a:latin typeface="Verdana" panose="020B0604030504040204" pitchFamily="34" charset="0"/>
                </a:rPr>
                <a:t>06</a:t>
              </a:r>
              <a:endParaRPr lang="en-US" altLang="zh-CN" b="1" dirty="0">
                <a:solidFill>
                  <a:schemeClr val="bg1"/>
                </a:solidFill>
                <a:latin typeface="Verdana" panose="020B0604030504040204" pitchFamily="34" charset="0"/>
              </a:endParaRPr>
            </a:p>
          </p:txBody>
        </p:sp>
      </p:grpSp>
      <p:grpSp>
        <p:nvGrpSpPr>
          <p:cNvPr id="15364" name="组 15363"/>
          <p:cNvGrpSpPr/>
          <p:nvPr>
            <p:custDataLst>
              <p:tags r:id="rId19"/>
            </p:custDataLst>
          </p:nvPr>
        </p:nvGrpSpPr>
        <p:grpSpPr>
          <a:xfrm>
            <a:off x="5507990" y="2865120"/>
            <a:ext cx="600256" cy="462315"/>
            <a:chOff x="6132165" y="3573016"/>
            <a:chExt cx="600075" cy="615950"/>
          </a:xfrm>
        </p:grpSpPr>
        <p:sp>
          <p:nvSpPr>
            <p:cNvPr id="17418" name="Oval 8"/>
            <p:cNvSpPr/>
            <p:nvPr>
              <p:custDataLst>
                <p:tags r:id="rId20"/>
              </p:custDataLst>
            </p:nvPr>
          </p:nvSpPr>
          <p:spPr>
            <a:xfrm>
              <a:off x="6132165" y="3573016"/>
              <a:ext cx="600075" cy="615950"/>
            </a:xfrm>
            <a:prstGeom prst="ellipse">
              <a:avLst/>
            </a:prstGeom>
            <a:solidFill>
              <a:schemeClr val="hlink">
                <a:alpha val="79999"/>
              </a:schemeClr>
            </a:solidFill>
            <a:ln w="57150" cap="flat" cmpd="sng">
              <a:solidFill>
                <a:srgbClr val="FFFFFF"/>
              </a:solidFill>
              <a:prstDash val="solid"/>
              <a:headEnd type="none" w="med" len="med"/>
              <a:tailEnd type="none" w="med" len="med"/>
            </a:ln>
          </p:spPr>
          <p:txBody>
            <a:bodyPr wrap="none" anchor="ctr"/>
            <a:p>
              <a:pPr eaLnBrk="1" hangingPunct="1">
                <a:buFont typeface="Arial" panose="020B0604020202020204" pitchFamily="34" charset="0"/>
              </a:pPr>
              <a:endParaRPr lang="zh-CN" altLang="en-US" dirty="0">
                <a:latin typeface="Arial" panose="020B0604020202020204" pitchFamily="34" charset="0"/>
              </a:endParaRPr>
            </a:p>
          </p:txBody>
        </p:sp>
        <p:sp>
          <p:nvSpPr>
            <p:cNvPr id="17419" name="Text Box 9"/>
            <p:cNvSpPr txBox="1"/>
            <p:nvPr>
              <p:custDataLst>
                <p:tags r:id="rId21"/>
              </p:custDataLst>
            </p:nvPr>
          </p:nvSpPr>
          <p:spPr>
            <a:xfrm>
              <a:off x="6163915" y="3680965"/>
              <a:ext cx="531812" cy="492443"/>
            </a:xfrm>
            <a:prstGeom prst="rect">
              <a:avLst/>
            </a:prstGeom>
            <a:noFill/>
            <a:ln w="9525">
              <a:noFill/>
            </a:ln>
          </p:spPr>
          <p:txBody>
            <a:bodyPr>
              <a:spAutoFit/>
            </a:bodyPr>
            <a:p>
              <a:pPr algn="ctr" eaLnBrk="1" hangingPunct="1">
                <a:spcBef>
                  <a:spcPct val="50000"/>
                </a:spcBef>
                <a:buFont typeface="Arial" panose="020B0604020202020204" pitchFamily="34" charset="0"/>
              </a:pPr>
              <a:r>
                <a:rPr lang="en-US" altLang="zh-CN" b="1" dirty="0">
                  <a:solidFill>
                    <a:schemeClr val="bg1"/>
                  </a:solidFill>
                  <a:latin typeface="Verdana" panose="020B0604030504040204" pitchFamily="34" charset="0"/>
                </a:rPr>
                <a:t>05</a:t>
              </a:r>
              <a:endParaRPr lang="en-US" altLang="zh-CN" b="1" dirty="0">
                <a:solidFill>
                  <a:schemeClr val="bg1"/>
                </a:solidFill>
                <a:latin typeface="Verdana" panose="020B0604030504040204" pitchFamily="34" charset="0"/>
              </a:endParaRPr>
            </a:p>
          </p:txBody>
        </p:sp>
      </p:grpSp>
      <p:sp>
        <p:nvSpPr>
          <p:cNvPr id="9" name="矩形 39"/>
          <p:cNvSpPr/>
          <p:nvPr>
            <p:custDataLst>
              <p:tags r:id="rId22"/>
            </p:custDataLst>
          </p:nvPr>
        </p:nvSpPr>
        <p:spPr>
          <a:xfrm>
            <a:off x="6156325" y="2931160"/>
            <a:ext cx="2011680" cy="368300"/>
          </a:xfrm>
          <a:prstGeom prst="rect">
            <a:avLst/>
          </a:prstGeom>
          <a:noFill/>
          <a:ln w="9525">
            <a:noFill/>
          </a:ln>
        </p:spPr>
        <p:txBody>
          <a:bodyPr wrap="none">
            <a:spAutoFit/>
          </a:bodyPr>
          <a:p>
            <a:pPr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学校线上</a:t>
            </a:r>
            <a:r>
              <a:rPr lang="zh-CN" altLang="en-US" b="1" dirty="0">
                <a:solidFill>
                  <a:srgbClr val="606060"/>
                </a:solidFill>
                <a:latin typeface="微软雅黑" panose="020B0503020204020204" pitchFamily="34" charset="-122"/>
                <a:ea typeface="微软雅黑" panose="020B0503020204020204" pitchFamily="34" charset="-122"/>
              </a:rPr>
              <a:t>审核材料</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18" name="矩形 15361"/>
          <p:cNvSpPr/>
          <p:nvPr>
            <p:custDataLst>
              <p:tags r:id="rId23"/>
            </p:custDataLst>
          </p:nvPr>
        </p:nvSpPr>
        <p:spPr>
          <a:xfrm>
            <a:off x="6443980" y="1268730"/>
            <a:ext cx="2468880" cy="368300"/>
          </a:xfrm>
          <a:prstGeom prst="rect">
            <a:avLst/>
          </a:prstGeom>
          <a:noFill/>
          <a:ln w="9525">
            <a:noFill/>
          </a:ln>
        </p:spPr>
        <p:txBody>
          <a:bodyPr wrap="none">
            <a:spAutoFit/>
          </a:bodyPr>
          <a:p>
            <a:pPr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随迁子女网络填报志愿</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3" name="矩形 15361"/>
          <p:cNvSpPr/>
          <p:nvPr>
            <p:custDataLst>
              <p:tags r:id="rId24"/>
            </p:custDataLst>
          </p:nvPr>
        </p:nvSpPr>
        <p:spPr>
          <a:xfrm>
            <a:off x="3716622" y="1957487"/>
            <a:ext cx="2011680" cy="368300"/>
          </a:xfrm>
          <a:prstGeom prst="rect">
            <a:avLst/>
          </a:prstGeom>
          <a:noFill/>
          <a:ln w="9525">
            <a:noFill/>
          </a:ln>
        </p:spPr>
        <p:txBody>
          <a:bodyPr wrap="non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填写学生具体信息</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10" name="矩形 39"/>
          <p:cNvSpPr/>
          <p:nvPr>
            <p:custDataLst>
              <p:tags r:id="rId25"/>
            </p:custDataLst>
          </p:nvPr>
        </p:nvSpPr>
        <p:spPr>
          <a:xfrm>
            <a:off x="3347720" y="3438525"/>
            <a:ext cx="2989580" cy="721995"/>
          </a:xfrm>
          <a:prstGeom prst="rect">
            <a:avLst/>
          </a:prstGeom>
          <a:noFill/>
          <a:ln w="9525">
            <a:noFill/>
          </a:ln>
        </p:spPr>
        <p:txBody>
          <a:bodyPr wrap="squar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点击</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公办学校</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a:t>
            </a:r>
            <a:endParaRPr lang="zh-CN" altLang="en-US" b="1" dirty="0">
              <a:solidFill>
                <a:srgbClr val="606060"/>
              </a:solidFill>
              <a:latin typeface="微软雅黑" panose="020B0503020204020204" pitchFamily="34" charset="-122"/>
              <a:ea typeface="微软雅黑" panose="020B0503020204020204" pitchFamily="34" charset="-122"/>
              <a:sym typeface="+mn-ea"/>
            </a:endParaRPr>
          </a:p>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选择学生类型，进入报名</a:t>
            </a:r>
            <a:endParaRPr lang="zh-CN" altLang="en-US" b="1" dirty="0">
              <a:solidFill>
                <a:srgbClr val="606060"/>
              </a:solidFill>
              <a:latin typeface="微软雅黑" panose="020B0503020204020204" pitchFamily="34" charset="-122"/>
              <a:ea typeface="微软雅黑" panose="020B0503020204020204" pitchFamily="34" charset="-122"/>
            </a:endParaRPr>
          </a:p>
        </p:txBody>
      </p:sp>
    </p:spTree>
  </p:cSld>
  <p:clrMapOvr>
    <a:masterClrMapping/>
  </p:clrMapOvr>
  <p:transition spd="slow" advTm="135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5360"/>
                                        </p:tgtEl>
                                        <p:attrNameLst>
                                          <p:attrName>style.visibility</p:attrName>
                                        </p:attrNameLst>
                                      </p:cBhvr>
                                      <p:to>
                                        <p:strVal val="visible"/>
                                      </p:to>
                                    </p:set>
                                    <p:anim calcmode="lin" valueType="num">
                                      <p:cBhvr additive="base">
                                        <p:cTn id="29" dur="500"/>
                                        <p:tgtEl>
                                          <p:spTgt spid="15360"/>
                                        </p:tgtEl>
                                        <p:attrNameLst>
                                          <p:attrName>ppt_y</p:attrName>
                                        </p:attrNameLst>
                                      </p:cBhvr>
                                      <p:tavLst>
                                        <p:tav tm="0">
                                          <p:val>
                                            <p:strVal val="#ppt_y+#ppt_h*1.125000"/>
                                          </p:val>
                                        </p:tav>
                                        <p:tav tm="100000">
                                          <p:val>
                                            <p:strVal val="#ppt_y"/>
                                          </p:val>
                                        </p:tav>
                                      </p:tavLst>
                                    </p:anim>
                                    <p:animEffect transition="in" filter="wipe(up)">
                                      <p:cBhvr>
                                        <p:cTn id="30" dur="500"/>
                                        <p:tgtEl>
                                          <p:spTgt spid="1536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5364"/>
                                        </p:tgtEl>
                                        <p:attrNameLst>
                                          <p:attrName>style.visibility</p:attrName>
                                        </p:attrNameLst>
                                      </p:cBhvr>
                                      <p:to>
                                        <p:strVal val="visible"/>
                                      </p:to>
                                    </p:set>
                                    <p:anim calcmode="lin" valueType="num">
                                      <p:cBhvr additive="base">
                                        <p:cTn id="39" dur="500"/>
                                        <p:tgtEl>
                                          <p:spTgt spid="15364"/>
                                        </p:tgtEl>
                                        <p:attrNameLst>
                                          <p:attrName>ppt_y</p:attrName>
                                        </p:attrNameLst>
                                      </p:cBhvr>
                                      <p:tavLst>
                                        <p:tav tm="0">
                                          <p:val>
                                            <p:strVal val="#ppt_y+#ppt_h*1.125000"/>
                                          </p:val>
                                        </p:tav>
                                        <p:tav tm="100000">
                                          <p:val>
                                            <p:strVal val="#ppt_y"/>
                                          </p:val>
                                        </p:tav>
                                      </p:tavLst>
                                    </p:anim>
                                    <p:animEffect transition="in" filter="wipe(up)">
                                      <p:cBhvr>
                                        <p:cTn id="40" dur="500"/>
                                        <p:tgtEl>
                                          <p:spTgt spid="15364"/>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ppt_y</p:attrName>
                                        </p:attrNameLst>
                                      </p:cBhvr>
                                      <p:tavLst>
                                        <p:tav tm="0">
                                          <p:val>
                                            <p:strVal val="#ppt_y+#ppt_h*1.125000"/>
                                          </p:val>
                                        </p:tav>
                                        <p:tav tm="100000">
                                          <p:val>
                                            <p:strVal val="#ppt_y"/>
                                          </p:val>
                                        </p:tav>
                                      </p:tavLst>
                                    </p:anim>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5363"/>
                                        </p:tgtEl>
                                        <p:attrNameLst>
                                          <p:attrName>style.visibility</p:attrName>
                                        </p:attrNameLst>
                                      </p:cBhvr>
                                      <p:to>
                                        <p:strVal val="visible"/>
                                      </p:to>
                                    </p:set>
                                    <p:anim calcmode="lin" valueType="num">
                                      <p:cBhvr additive="base">
                                        <p:cTn id="49" dur="500"/>
                                        <p:tgtEl>
                                          <p:spTgt spid="15363"/>
                                        </p:tgtEl>
                                        <p:attrNameLst>
                                          <p:attrName>ppt_y</p:attrName>
                                        </p:attrNameLst>
                                      </p:cBhvr>
                                      <p:tavLst>
                                        <p:tav tm="0">
                                          <p:val>
                                            <p:strVal val="#ppt_y+#ppt_h*1.125000"/>
                                          </p:val>
                                        </p:tav>
                                        <p:tav tm="100000">
                                          <p:val>
                                            <p:strVal val="#ppt_y"/>
                                          </p:val>
                                        </p:tav>
                                      </p:tavLst>
                                    </p:anim>
                                    <p:animEffect transition="in" filter="wipe(up)">
                                      <p:cBhvr>
                                        <p:cTn id="50" dur="500"/>
                                        <p:tgtEl>
                                          <p:spTgt spid="1536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ppt_y</p:attrName>
                                        </p:attrNameLst>
                                      </p:cBhvr>
                                      <p:tavLst>
                                        <p:tav tm="0">
                                          <p:val>
                                            <p:strVal val="#ppt_y+#ppt_h*1.125000"/>
                                          </p:val>
                                        </p:tav>
                                        <p:tav tm="100000">
                                          <p:val>
                                            <p:strVal val="#ppt_y"/>
                                          </p:val>
                                        </p:tav>
                                      </p:tavLst>
                                    </p:anim>
                                    <p:animEffect transition="in" filter="wipe(up)">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 grpId="0"/>
      <p:bldP spid="3" grpId="1"/>
      <p:bldP spid="9" grpId="0"/>
      <p:bldP spid="9" grpId="1"/>
      <p:bldP spid="18" grpId="0"/>
      <p:bldP spid="1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标题 3073"/>
          <p:cNvSpPr>
            <a:spLocks noGrp="1"/>
          </p:cNvSpPr>
          <p:nvPr>
            <p:ph type="ctrTitle"/>
          </p:nvPr>
        </p:nvSpPr>
        <p:spPr>
          <a:xfrm>
            <a:off x="908050" y="177800"/>
            <a:ext cx="7772400" cy="306388"/>
          </a:xfrm>
        </p:spPr>
        <p:txBody>
          <a:bodyPr vert="horz" wrap="square" lIns="91440" tIns="45720" rIns="91440" bIns="45720" anchor="ctr"/>
          <a:p>
            <a:pPr eaLnBrk="1" hangingPunct="1">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常见问题解答（</a:t>
            </a:r>
            <a:r>
              <a:rPr lang="en-US" altLang="zh-CN"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Q&amp;A</a:t>
            </a: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五边形 11"/>
          <p:cNvSpPr/>
          <p:nvPr/>
        </p:nvSpPr>
        <p:spPr>
          <a:xfrm>
            <a:off x="558483" y="683260"/>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随迁子女可以填报哪些学校的志愿？</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3" name="五边形 12"/>
          <p:cNvSpPr/>
          <p:nvPr/>
        </p:nvSpPr>
        <p:spPr>
          <a:xfrm>
            <a:off x="558800" y="1061085"/>
            <a:ext cx="7920355" cy="1013460"/>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sz="1400">
                <a:ln>
                  <a:noFill/>
                </a:ln>
                <a:solidFill>
                  <a:srgbClr val="002060"/>
                </a:solidFill>
                <a:effectLst/>
                <a:uLnTx/>
                <a:uFillTx/>
                <a:latin typeface="微软雅黑" panose="020B0503020204020204" pitchFamily="34" charset="-122"/>
                <a:ea typeface="微软雅黑" panose="020B0503020204020204" pitchFamily="34" charset="-122"/>
                <a:sym typeface="+mn-ea"/>
              </a:rPr>
              <a:t>8月</a:t>
            </a:r>
            <a:r>
              <a:rPr lang="en-US" sz="1400">
                <a:ln>
                  <a:noFill/>
                </a:ln>
                <a:solidFill>
                  <a:srgbClr val="002060"/>
                </a:solidFill>
                <a:effectLst/>
                <a:uLnTx/>
                <a:uFillTx/>
                <a:latin typeface="微软雅黑" panose="020B0503020204020204" pitchFamily="34" charset="-122"/>
                <a:ea typeface="微软雅黑" panose="020B0503020204020204" pitchFamily="34" charset="-122"/>
                <a:sym typeface="+mn-ea"/>
              </a:rPr>
              <a:t>21</a:t>
            </a:r>
            <a:r>
              <a:rPr sz="1400">
                <a:ln>
                  <a:noFill/>
                </a:ln>
                <a:solidFill>
                  <a:srgbClr val="002060"/>
                </a:solidFill>
                <a:effectLst/>
                <a:uLnTx/>
                <a:uFillTx/>
                <a:latin typeface="微软雅黑" panose="020B0503020204020204" pitchFamily="34" charset="-122"/>
                <a:ea typeface="微软雅黑" panose="020B0503020204020204" pitchFamily="34" charset="-122"/>
                <a:sym typeface="+mn-ea"/>
              </a:rPr>
              <a:t>日</a:t>
            </a:r>
            <a:r>
              <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rPr>
              <a:t>市教育局将通过福州教育网、系统公布各区向随迁子女开放的小学学位余额。鼓楼区随迁子女第一志愿可以自行填报区内有学位的学校，台江、仓山、晋安、马尾第一志愿默认为报名点学校，不可更改。所有随迁子女二、三志愿均可自行填报区内有学位的学校。</a:t>
            </a:r>
            <a:endParaRPr kumimoji="0"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 name="五边形 4"/>
          <p:cNvSpPr/>
          <p:nvPr/>
        </p:nvSpPr>
        <p:spPr>
          <a:xfrm>
            <a:off x="558483" y="2219008"/>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：随迁子女怎么知道派位结果？</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6" name="五边形 5"/>
          <p:cNvSpPr/>
          <p:nvPr/>
        </p:nvSpPr>
        <p:spPr>
          <a:xfrm>
            <a:off x="558800" y="2564130"/>
            <a:ext cx="7920355" cy="52641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en-US"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家长也可以登录系统个人中心查看。</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2" name="五边形 1"/>
          <p:cNvSpPr/>
          <p:nvPr>
            <p:custDataLst>
              <p:tags r:id="rId1"/>
            </p:custDataLst>
          </p:nvPr>
        </p:nvSpPr>
        <p:spPr>
          <a:xfrm>
            <a:off x="539433" y="3291523"/>
            <a:ext cx="7902575" cy="377825"/>
          </a:xfrm>
          <a:prstGeom prst="homePlat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Q</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：报名高峰期间无法进入</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填报？</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 name="五边形 2"/>
          <p:cNvSpPr/>
          <p:nvPr>
            <p:custDataLst>
              <p:tags r:id="rId2"/>
            </p:custDataLst>
          </p:nvPr>
        </p:nvSpPr>
        <p:spPr>
          <a:xfrm>
            <a:off x="539750" y="3636645"/>
            <a:ext cx="7920355" cy="1179195"/>
          </a:xfrm>
          <a:prstGeom prst="homePlat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defRPr>
            </a:lvl5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：报名入口分为：电脑端、</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e</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福州</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app</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、闽政通</a:t>
            </a:r>
            <a:r>
              <a:rPr kumimoji="0" lang="en-US" altLang="zh-CN"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app</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、福州教育微信公众号，家长可切换其他填入口进行</a:t>
            </a:r>
            <a:r>
              <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rPr>
              <a:t>尝试。</a:t>
            </a:r>
            <a:endParaRPr kumimoji="0" lang="zh-CN" altLang="en-US" sz="1400" b="0" i="0" u="none" strike="noStrike" kern="1200" cap="none" spc="0" normalizeH="0" baseline="0" noProof="1">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Tree>
  </p:cSld>
  <p:clrMapOvr>
    <a:overrideClrMapping bg1="lt1" tx1="dk1" bg2="lt2" tx2="dk2" accent1="accent1" accent2="accent2" accent3="accent3" accent4="accent4" accent5="accent5" accent6="accent6" hlink="hlink" folHlink="folHlink"/>
  </p:clrMapOvr>
  <p:transition spd="slow" advTm="600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核查材料</a:t>
            </a:r>
            <a:r>
              <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准备</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文本框 6"/>
          <p:cNvSpPr txBox="1"/>
          <p:nvPr/>
        </p:nvSpPr>
        <p:spPr>
          <a:xfrm>
            <a:off x="251460" y="628015"/>
            <a:ext cx="8711565" cy="778510"/>
          </a:xfrm>
          <a:prstGeom prst="rect">
            <a:avLst/>
          </a:prstGeom>
          <a:noFill/>
        </p:spPr>
        <p:txBody>
          <a:bodyPr wrap="square" rtlCol="0" anchor="t">
            <a:noAutofit/>
          </a:bodyPr>
          <a:p>
            <a:pPr eaLnBrk="1" hangingPunct="1">
              <a:lnSpc>
                <a:spcPct val="150000"/>
              </a:lnSpc>
              <a:buFont typeface="Arial" panose="020B0604020202020204" pitchFamily="34" charset="0"/>
            </a:pPr>
            <a:r>
              <a:rPr lang="en-US" altLang="zh-CN" sz="1400" dirty="0">
                <a:latin typeface="微软雅黑" panose="020B0503020204020204" pitchFamily="34" charset="-122"/>
                <a:ea typeface="微软雅黑" panose="020B0503020204020204" pitchFamily="34" charset="-122"/>
                <a:sym typeface="+mn-ea"/>
              </a:rPr>
              <a:t>      </a:t>
            </a:r>
            <a:endParaRPr lang="zh-CN" altLang="en-US" sz="1400" dirty="0">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182880" y="514985"/>
            <a:ext cx="8792845" cy="717550"/>
          </a:xfrm>
          <a:prstGeom prst="rect">
            <a:avLst/>
          </a:prstGeom>
          <a:noFill/>
        </p:spPr>
        <p:txBody>
          <a:bodyPr wrap="square" rtlCol="0">
            <a:noAutofit/>
          </a:bodyPr>
          <a:p>
            <a:pPr>
              <a:lnSpc>
                <a:spcPct val="150000"/>
              </a:lnSpc>
            </a:pPr>
            <a:r>
              <a:rPr lang="zh-CN" altLang="en-US" sz="1400">
                <a:solidFill>
                  <a:srgbClr val="FF0000"/>
                </a:solidFill>
                <a:latin typeface="Microsoft YaHei Regular" panose="02010600030101010101" charset="-122"/>
                <a:ea typeface="Microsoft YaHei Regular" panose="02010600030101010101" charset="-122"/>
              </a:rPr>
              <a:t>特别提醒：本年招生统一进行线上材料审核，不进行线下核验；家长在报名前，可根据学生类型提前准备相关材料，方便报名时统一上传。</a:t>
            </a:r>
            <a:endParaRPr lang="zh-CN" altLang="en-US" sz="1400">
              <a:solidFill>
                <a:srgbClr val="FF0000"/>
              </a:solidFill>
              <a:latin typeface="Microsoft YaHei Regular" panose="02010600030101010101" charset="-122"/>
              <a:ea typeface="Microsoft YaHei Regular" panose="02010600030101010101" charset="-122"/>
            </a:endParaRPr>
          </a:p>
          <a:p>
            <a:endParaRPr lang="zh-CN" altLang="en-US" sz="1400">
              <a:solidFill>
                <a:srgbClr val="FF0000"/>
              </a:solidFill>
              <a:latin typeface="Microsoft YaHei Regular" panose="02010600030101010101" charset="-122"/>
              <a:ea typeface="Microsoft YaHei Regular" panose="02010600030101010101" charset="-122"/>
            </a:endParaRPr>
          </a:p>
        </p:txBody>
      </p:sp>
      <p:sp>
        <p:nvSpPr>
          <p:cNvPr id="11" name="文本框 10"/>
          <p:cNvSpPr txBox="1"/>
          <p:nvPr/>
        </p:nvSpPr>
        <p:spPr>
          <a:xfrm>
            <a:off x="323215" y="1204595"/>
            <a:ext cx="7169785" cy="347345"/>
          </a:xfrm>
          <a:prstGeom prst="rect">
            <a:avLst/>
          </a:prstGeom>
          <a:noFill/>
          <a:ln w="19050">
            <a:solidFill>
              <a:srgbClr val="2DB54A"/>
            </a:solidFill>
          </a:ln>
        </p:spPr>
        <p:txBody>
          <a:bodyPr wrap="square" rtlCol="0">
            <a:noAutofit/>
          </a:bodyPr>
          <a:p>
            <a:r>
              <a:rPr lang="zh-CN" altLang="en-US" sz="1000" b="1"/>
              <a:t>片内生</a:t>
            </a:r>
            <a:r>
              <a:rPr lang="zh-CN" altLang="en-US"/>
              <a:t>：</a:t>
            </a:r>
            <a:r>
              <a:rPr lang="zh-CN" altLang="en-US" sz="1000"/>
              <a:t>【</a:t>
            </a:r>
            <a:r>
              <a:rPr lang="zh-CN" altLang="en-US" sz="1000"/>
              <a:t>监护人与适龄儿童关系证明】（例如：适龄儿童出生证、户口簿等。）</a:t>
            </a:r>
            <a:endParaRPr lang="zh-CN" altLang="en-US" sz="1000"/>
          </a:p>
          <a:p>
            <a:endParaRPr lang="zh-CN" altLang="en-US" sz="1000"/>
          </a:p>
        </p:txBody>
      </p:sp>
      <p:sp>
        <p:nvSpPr>
          <p:cNvPr id="12" name="文本框 11"/>
          <p:cNvSpPr txBox="1"/>
          <p:nvPr>
            <p:custDataLst>
              <p:tags r:id="rId1"/>
            </p:custDataLst>
          </p:nvPr>
        </p:nvSpPr>
        <p:spPr>
          <a:xfrm>
            <a:off x="323215" y="1636395"/>
            <a:ext cx="7189470" cy="1133475"/>
          </a:xfrm>
          <a:prstGeom prst="rect">
            <a:avLst/>
          </a:prstGeom>
          <a:noFill/>
          <a:ln w="19050">
            <a:solidFill>
              <a:schemeClr val="accent6">
                <a:lumMod val="60000"/>
                <a:lumOff val="40000"/>
              </a:schemeClr>
            </a:solidFill>
          </a:ln>
        </p:spPr>
        <p:txBody>
          <a:bodyPr wrap="square" rtlCol="0">
            <a:noAutofit/>
          </a:bodyPr>
          <a:p>
            <a:pPr>
              <a:lnSpc>
                <a:spcPct val="150000"/>
              </a:lnSpc>
            </a:pPr>
            <a:r>
              <a:rPr lang="zh-CN" altLang="en-US" sz="1000" b="1"/>
              <a:t>其它政策照顾对象：</a:t>
            </a:r>
            <a:endParaRPr lang="zh-CN" altLang="en-US" sz="1000" b="1"/>
          </a:p>
          <a:p>
            <a:pPr>
              <a:lnSpc>
                <a:spcPct val="150000"/>
              </a:lnSpc>
            </a:pPr>
            <a:r>
              <a:rPr lang="en-US" altLang="zh-CN" sz="1000"/>
              <a:t>1.</a:t>
            </a:r>
            <a:r>
              <a:rPr lang="zh-CN" altLang="en-US" sz="1000">
                <a:sym typeface="+mn-ea"/>
              </a:rPr>
              <a:t>【监护人与适龄儿童关系证明】（例如：适龄儿童出生证、户口簿等。）</a:t>
            </a:r>
            <a:endParaRPr lang="zh-CN" altLang="en-US" sz="1000"/>
          </a:p>
          <a:p>
            <a:pPr>
              <a:lnSpc>
                <a:spcPct val="150000"/>
              </a:lnSpc>
            </a:pPr>
            <a:r>
              <a:rPr lang="en-US" altLang="zh-CN" sz="1000"/>
              <a:t>2.</a:t>
            </a:r>
            <a:r>
              <a:rPr lang="zh-CN" altLang="en-US" sz="1000">
                <a:sym typeface="+mn-ea"/>
              </a:rPr>
              <a:t>【拆迁协议】【排房单】：</a:t>
            </a:r>
            <a:r>
              <a:rPr lang="zh-CN" altLang="en-US" sz="1000"/>
              <a:t>政策照顾类型为‘住宅被征收人子女’时，需上传拆迁协议、排房单</a:t>
            </a:r>
            <a:r>
              <a:rPr lang="zh-CN" altLang="en-US" sz="1000"/>
              <a:t>；</a:t>
            </a:r>
            <a:endParaRPr lang="zh-CN" altLang="en-US" sz="1000"/>
          </a:p>
          <a:p>
            <a:pPr>
              <a:lnSpc>
                <a:spcPct val="150000"/>
              </a:lnSpc>
            </a:pPr>
            <a:r>
              <a:rPr lang="en-US" altLang="zh-CN" sz="1000"/>
              <a:t>3.</a:t>
            </a:r>
            <a:r>
              <a:rPr lang="zh-CN" altLang="en-US" sz="1000"/>
              <a:t>【</a:t>
            </a:r>
            <a:r>
              <a:rPr lang="zh-CN" altLang="en-US" sz="1000">
                <a:sym typeface="+mn-ea"/>
              </a:rPr>
              <a:t>监护人身份证件证明照片】，若为单亲监护仅需上传单亲身份证件证明照片</a:t>
            </a:r>
            <a:r>
              <a:rPr lang="zh-CN" altLang="en-US" sz="1000">
                <a:sym typeface="+mn-ea"/>
              </a:rPr>
              <a:t>（父亲母亲独立上传）</a:t>
            </a:r>
            <a:r>
              <a:rPr lang="zh-CN" altLang="en-US" sz="1000">
                <a:sym typeface="+mn-ea"/>
              </a:rPr>
              <a:t>；</a:t>
            </a:r>
            <a:endParaRPr lang="zh-CN" altLang="en-US" sz="1000"/>
          </a:p>
          <a:p>
            <a:pPr>
              <a:lnSpc>
                <a:spcPct val="150000"/>
              </a:lnSpc>
            </a:pPr>
            <a:endParaRPr lang="zh-CN" altLang="en-US" sz="1000"/>
          </a:p>
          <a:p>
            <a:pPr>
              <a:lnSpc>
                <a:spcPct val="150000"/>
              </a:lnSpc>
            </a:pPr>
            <a:endParaRPr lang="zh-CN" altLang="en-US" sz="1000"/>
          </a:p>
          <a:p>
            <a:pPr>
              <a:lnSpc>
                <a:spcPct val="150000"/>
              </a:lnSpc>
            </a:pPr>
            <a:endParaRPr lang="zh-CN" altLang="en-US" sz="1000"/>
          </a:p>
        </p:txBody>
      </p:sp>
      <p:sp>
        <p:nvSpPr>
          <p:cNvPr id="13" name="文本框 12"/>
          <p:cNvSpPr txBox="1"/>
          <p:nvPr>
            <p:custDataLst>
              <p:tags r:id="rId2"/>
            </p:custDataLst>
          </p:nvPr>
        </p:nvSpPr>
        <p:spPr>
          <a:xfrm>
            <a:off x="323215" y="2860675"/>
            <a:ext cx="7197725" cy="292735"/>
          </a:xfrm>
          <a:prstGeom prst="rect">
            <a:avLst/>
          </a:prstGeom>
          <a:noFill/>
          <a:ln w="19050">
            <a:solidFill>
              <a:srgbClr val="FFC000"/>
            </a:solidFill>
          </a:ln>
        </p:spPr>
        <p:txBody>
          <a:bodyPr wrap="square" rtlCol="0">
            <a:noAutofit/>
          </a:bodyPr>
          <a:p>
            <a:r>
              <a:rPr lang="zh-CN" altLang="en-US" sz="1000" b="1"/>
              <a:t>不符合划片的本地生：</a:t>
            </a:r>
            <a:r>
              <a:rPr lang="zh-CN" altLang="en-US" sz="1000">
                <a:sym typeface="+mn-ea"/>
              </a:rPr>
              <a:t>【监护人与适龄儿童关系证明】</a:t>
            </a:r>
            <a:r>
              <a:rPr lang="zh-CN" altLang="en-US" sz="1000"/>
              <a:t>（例如：适龄儿童出生证、户口簿等。）</a:t>
            </a:r>
            <a:endParaRPr lang="zh-CN" altLang="en-US" sz="1000"/>
          </a:p>
          <a:p>
            <a:endParaRPr lang="zh-CN" altLang="en-US" sz="1000"/>
          </a:p>
        </p:txBody>
      </p:sp>
      <p:sp>
        <p:nvSpPr>
          <p:cNvPr id="14" name="文本框 13"/>
          <p:cNvSpPr txBox="1"/>
          <p:nvPr>
            <p:custDataLst>
              <p:tags r:id="rId3"/>
            </p:custDataLst>
          </p:nvPr>
        </p:nvSpPr>
        <p:spPr>
          <a:xfrm>
            <a:off x="323215" y="3215005"/>
            <a:ext cx="7190105" cy="1687830"/>
          </a:xfrm>
          <a:prstGeom prst="rect">
            <a:avLst/>
          </a:prstGeom>
          <a:noFill/>
          <a:ln w="19050">
            <a:solidFill>
              <a:srgbClr val="00B0F0"/>
            </a:solidFill>
          </a:ln>
        </p:spPr>
        <p:txBody>
          <a:bodyPr wrap="square" rtlCol="0">
            <a:noAutofit/>
          </a:bodyPr>
          <a:p>
            <a:pPr>
              <a:lnSpc>
                <a:spcPct val="150000"/>
              </a:lnSpc>
            </a:pPr>
            <a:r>
              <a:rPr lang="zh-CN" altLang="en-US" sz="1000" b="1"/>
              <a:t>随迁子女：</a:t>
            </a:r>
            <a:endParaRPr lang="zh-CN" altLang="en-US" sz="1000" b="1"/>
          </a:p>
          <a:p>
            <a:pPr>
              <a:lnSpc>
                <a:spcPct val="150000"/>
              </a:lnSpc>
            </a:pPr>
            <a:r>
              <a:rPr lang="en-US" altLang="zh-CN" sz="1000" b="1"/>
              <a:t>1.</a:t>
            </a:r>
            <a:r>
              <a:rPr lang="zh-CN" altLang="en-US" sz="1000">
                <a:sym typeface="+mn-ea"/>
              </a:rPr>
              <a:t>【监护人与适龄儿童关系证明】：</a:t>
            </a:r>
            <a:r>
              <a:rPr lang="zh-CN" altLang="en-US" sz="1000"/>
              <a:t>（例如：适龄儿童出生证、户口簿等。）</a:t>
            </a:r>
            <a:endParaRPr lang="zh-CN" altLang="en-US" sz="1000"/>
          </a:p>
          <a:p>
            <a:pPr>
              <a:lnSpc>
                <a:spcPct val="150000"/>
              </a:lnSpc>
            </a:pPr>
            <a:r>
              <a:rPr lang="en-US" altLang="zh-CN" sz="1000"/>
              <a:t>2.</a:t>
            </a:r>
            <a:r>
              <a:rPr lang="zh-CN" altLang="en-US" sz="1000">
                <a:sym typeface="+mn-ea"/>
              </a:rPr>
              <a:t>【单亲凭证】：若为</a:t>
            </a:r>
            <a:r>
              <a:rPr lang="zh-CN" altLang="en-US" sz="1000"/>
              <a:t>单亲</a:t>
            </a:r>
            <a:r>
              <a:rPr lang="zh-CN" altLang="en-US" sz="1000"/>
              <a:t>监护需上传单亲</a:t>
            </a:r>
            <a:r>
              <a:rPr lang="zh-CN" altLang="en-US" sz="1000"/>
              <a:t>凭证（例如：离婚证和离婚协议书、判决书、适龄儿童出生证等）；</a:t>
            </a:r>
            <a:endParaRPr lang="zh-CN" altLang="en-US" sz="1000"/>
          </a:p>
          <a:p>
            <a:pPr>
              <a:lnSpc>
                <a:spcPct val="150000"/>
              </a:lnSpc>
            </a:pPr>
            <a:r>
              <a:rPr lang="en-US" altLang="zh-CN" sz="1000"/>
              <a:t>3.</a:t>
            </a:r>
            <a:r>
              <a:rPr lang="zh-CN" altLang="en-US" sz="1000">
                <a:sym typeface="+mn-ea"/>
              </a:rPr>
              <a:t>【社保证明】：</a:t>
            </a:r>
            <a:r>
              <a:rPr lang="zh-CN" altLang="en-US" sz="1000"/>
              <a:t>若有社保证明需要提供半年以上的社保</a:t>
            </a:r>
            <a:r>
              <a:rPr lang="zh-CN" altLang="en-US" sz="1000"/>
              <a:t>证明；</a:t>
            </a:r>
            <a:endParaRPr lang="zh-CN" altLang="en-US" sz="1000"/>
          </a:p>
          <a:p>
            <a:pPr>
              <a:lnSpc>
                <a:spcPct val="150000"/>
              </a:lnSpc>
            </a:pPr>
            <a:r>
              <a:rPr lang="en-US" altLang="zh-CN" sz="1000"/>
              <a:t>4.</a:t>
            </a:r>
            <a:r>
              <a:rPr lang="zh-CN" altLang="en-US" sz="1000"/>
              <a:t>【公租房租赁合同或拆迁协议证明】：派位优先等级，是否持有公租房租赁合同或拆迁协议选择‘是’时，需上传</a:t>
            </a:r>
            <a:r>
              <a:rPr lang="zh-CN" altLang="en-US" sz="1000"/>
              <a:t>证明；</a:t>
            </a:r>
            <a:endParaRPr lang="zh-CN" altLang="en-US" sz="1000"/>
          </a:p>
          <a:p>
            <a:pPr>
              <a:lnSpc>
                <a:spcPct val="150000"/>
              </a:lnSpc>
            </a:pPr>
            <a:r>
              <a:rPr lang="en-US" altLang="zh-CN" sz="1000"/>
              <a:t>5.</a:t>
            </a:r>
            <a:r>
              <a:rPr lang="zh-CN" altLang="en-US" sz="1000"/>
              <a:t>【营业执照证明】：派位优先等级，辖区内是否持有营业执照证明选‘是’时</a:t>
            </a:r>
            <a:r>
              <a:rPr lang="zh-CN" altLang="en-US" sz="1000">
                <a:sym typeface="+mn-ea"/>
              </a:rPr>
              <a:t>，需上传证明；</a:t>
            </a:r>
            <a:endParaRPr lang="zh-CN" altLang="en-US" sz="1000">
              <a:sym typeface="+mn-ea"/>
            </a:endParaRPr>
          </a:p>
          <a:p>
            <a:pPr>
              <a:lnSpc>
                <a:spcPct val="150000"/>
              </a:lnSpc>
            </a:pPr>
            <a:r>
              <a:rPr lang="en-US" altLang="zh-CN" sz="1000"/>
              <a:t>6.</a:t>
            </a:r>
            <a:r>
              <a:rPr lang="zh-CN" altLang="en-US" sz="1000"/>
              <a:t>【长幼随学关系证明】：填写长幼随学时，需上传证明（</a:t>
            </a:r>
            <a:r>
              <a:rPr lang="zh-CN" altLang="en-US" sz="1000"/>
              <a:t>例如：户口簿、双方出生证等。）</a:t>
            </a:r>
            <a:endParaRPr lang="zh-CN" altLang="en-US" sz="1000"/>
          </a:p>
        </p:txBody>
      </p:sp>
      <p:sp>
        <p:nvSpPr>
          <p:cNvPr id="16" name="文本框 15"/>
          <p:cNvSpPr txBox="1"/>
          <p:nvPr/>
        </p:nvSpPr>
        <p:spPr>
          <a:xfrm>
            <a:off x="7884160" y="1551940"/>
            <a:ext cx="1152525" cy="2330450"/>
          </a:xfrm>
          <a:prstGeom prst="rect">
            <a:avLst/>
          </a:prstGeom>
          <a:noFill/>
          <a:ln w="15875">
            <a:solidFill>
              <a:srgbClr val="C00000"/>
            </a:solidFill>
          </a:ln>
        </p:spPr>
        <p:txBody>
          <a:bodyPr wrap="square" rtlCol="0" anchor="t">
            <a:noAutofit/>
          </a:bodyPr>
          <a:p>
            <a:r>
              <a:rPr lang="zh-CN" altLang="en-US" sz="1200">
                <a:solidFill>
                  <a:srgbClr val="C00000"/>
                </a:solidFill>
                <a:sym typeface="+mn-ea"/>
              </a:rPr>
              <a:t>注意：单个</a:t>
            </a:r>
            <a:r>
              <a:rPr lang="zh-CN" altLang="en-US" sz="1200">
                <a:solidFill>
                  <a:srgbClr val="C00000"/>
                </a:solidFill>
                <a:sym typeface="+mn-ea"/>
              </a:rPr>
              <a:t>文件不超过5MB，</a:t>
            </a:r>
            <a:endParaRPr lang="zh-CN" altLang="en-US" sz="1200">
              <a:solidFill>
                <a:srgbClr val="C00000"/>
              </a:solidFill>
              <a:sym typeface="+mn-ea"/>
            </a:endParaRPr>
          </a:p>
          <a:p>
            <a:r>
              <a:rPr lang="zh-CN" altLang="en-US" sz="1200">
                <a:solidFill>
                  <a:srgbClr val="C00000"/>
                </a:solidFill>
                <a:sym typeface="+mn-ea"/>
              </a:rPr>
              <a:t>格式为 jpg / png / jpeg 的文件，</a:t>
            </a:r>
            <a:endParaRPr lang="zh-CN" altLang="en-US" sz="1200">
              <a:solidFill>
                <a:srgbClr val="C00000"/>
              </a:solidFill>
              <a:sym typeface="+mn-ea"/>
            </a:endParaRPr>
          </a:p>
          <a:p>
            <a:r>
              <a:rPr lang="zh-CN" altLang="en-US" sz="1200">
                <a:solidFill>
                  <a:srgbClr val="C00000"/>
                </a:solidFill>
                <a:sym typeface="+mn-ea"/>
              </a:rPr>
              <a:t>每项材料最多上传</a:t>
            </a:r>
            <a:r>
              <a:rPr lang="en-US" altLang="zh-CN" sz="1200">
                <a:solidFill>
                  <a:srgbClr val="C00000"/>
                </a:solidFill>
                <a:sym typeface="+mn-ea"/>
              </a:rPr>
              <a:t>5</a:t>
            </a:r>
            <a:r>
              <a:rPr lang="zh-CN" altLang="en-US" sz="1200">
                <a:solidFill>
                  <a:srgbClr val="C00000"/>
                </a:solidFill>
                <a:sym typeface="+mn-ea"/>
              </a:rPr>
              <a:t>张</a:t>
            </a:r>
            <a:r>
              <a:rPr lang="zh-CN" altLang="en-US" sz="1200">
                <a:solidFill>
                  <a:srgbClr val="C00000"/>
                </a:solidFill>
                <a:sym typeface="+mn-ea"/>
              </a:rPr>
              <a:t>照片，若材料超出可自行拼接后上传。</a:t>
            </a:r>
            <a:endParaRPr lang="zh-CN" altLang="en-US" sz="1200">
              <a:solidFill>
                <a:srgbClr val="C00000"/>
              </a:solidFill>
              <a:sym typeface="+mn-ea"/>
            </a:endParaRPr>
          </a:p>
          <a:p>
            <a:endParaRPr lang="zh-CN" altLang="en-US" sz="1200">
              <a:solidFill>
                <a:srgbClr val="C00000"/>
              </a:solidFill>
              <a:sym typeface="+mn-ea"/>
            </a:endParaRPr>
          </a:p>
          <a:p>
            <a:endParaRPr lang="zh-CN" altLang="en-US" sz="1200">
              <a:solidFill>
                <a:srgbClr val="C00000"/>
              </a:solidFill>
              <a:sym typeface="+mn-ea"/>
            </a:endParaRPr>
          </a:p>
        </p:txBody>
      </p:sp>
      <p:sp>
        <p:nvSpPr>
          <p:cNvPr id="17" name="左箭头 16"/>
          <p:cNvSpPr/>
          <p:nvPr/>
        </p:nvSpPr>
        <p:spPr>
          <a:xfrm rot="10800000">
            <a:off x="7664450" y="2499995"/>
            <a:ext cx="215900" cy="215900"/>
          </a:xfrm>
          <a:prstGeom prst="leftArrow">
            <a:avLst/>
          </a:prstGeom>
          <a:gradFill>
            <a:gsLst>
              <a:gs pos="0">
                <a:srgbClr val="FE4444"/>
              </a:gs>
              <a:gs pos="100000">
                <a:srgbClr val="832B2B"/>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19547"/>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reeform 9"/>
          <p:cNvSpPr/>
          <p:nvPr>
            <p:custDataLst>
              <p:tags r:id="rId1"/>
            </p:custDataLst>
          </p:nvPr>
        </p:nvSpPr>
        <p:spPr bwMode="gray">
          <a:xfrm rot="20934526">
            <a:off x="945515" y="2190750"/>
            <a:ext cx="8068945" cy="925830"/>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solidFill>
            <a:srgbClr val="75E6FF"/>
          </a:solidFill>
          <a:ln w="9525">
            <a:solidFill>
              <a:schemeClr val="accent1">
                <a:lumMod val="75000"/>
                <a:alpha val="70000"/>
              </a:schemeClr>
            </a:solidFill>
            <a:round/>
          </a:ln>
          <a:scene3d>
            <a:camera prst="legacyPerspectiveTopRight">
              <a:rot lat="600000" lon="20999988" rev="0"/>
            </a:camera>
            <a:lightRig rig="legacyFlat4" dir="b"/>
          </a:scene3d>
          <a:sp3d extrusionH="163500" prstMaterial="legacyMatte">
            <a:bevelT w="13500" h="13500" prst="angle"/>
            <a:bevelB w="13500" h="13500" prst="angle"/>
            <a:extrusionClr>
              <a:srgbClr val="FF9933"/>
            </a:extrusionClr>
          </a:sp3d>
        </p:spPr>
        <p:txBody>
          <a:bodyPr wrap="none" anchor="ctr">
            <a:flatTx/>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7410" name="标题 1"/>
          <p:cNvSpPr>
            <a:spLocks noGrp="1"/>
          </p:cNvSpPr>
          <p:nvPr>
            <p:ph type="ctrTitle"/>
          </p:nvPr>
        </p:nvSpPr>
        <p:spPr>
          <a:xfrm>
            <a:off x="925830" y="121285"/>
            <a:ext cx="7770495" cy="502920"/>
          </a:xfrm>
        </p:spPr>
        <p:txBody>
          <a:bodyPr vert="horz" wrap="square" lIns="91440" tIns="45720" rIns="91440" bIns="45720" anchor="b"/>
          <a:p>
            <a:pPr eaLnBrk="1" hangingPunct="1">
              <a:lnSpc>
                <a:spcPct val="200000"/>
              </a:lnSpc>
              <a:buClrTx/>
              <a:buSzTx/>
            </a:pPr>
            <a:r>
              <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民办小学报名操作步骤</a:t>
            </a:r>
            <a:endParaRPr lang="zh-CN" altLang="en-US" sz="24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 name="组 3"/>
          <p:cNvGrpSpPr/>
          <p:nvPr/>
        </p:nvGrpSpPr>
        <p:grpSpPr>
          <a:xfrm>
            <a:off x="178753" y="4013200"/>
            <a:ext cx="2290646" cy="818198"/>
            <a:chOff x="363786" y="5625177"/>
            <a:chExt cx="2290968" cy="1091158"/>
          </a:xfrm>
        </p:grpSpPr>
        <p:sp>
          <p:nvSpPr>
            <p:cNvPr id="17433" name="矩形 1"/>
            <p:cNvSpPr/>
            <p:nvPr/>
          </p:nvSpPr>
          <p:spPr>
            <a:xfrm>
              <a:off x="972403" y="5733150"/>
              <a:ext cx="1682351" cy="983185"/>
            </a:xfrm>
            <a:prstGeom prst="rect">
              <a:avLst/>
            </a:prstGeom>
            <a:noFill/>
            <a:ln w="9525">
              <a:noFill/>
            </a:ln>
          </p:spPr>
          <p:txBody>
            <a:bodyPr wrap="none">
              <a:spAutoFit/>
            </a:bodyPr>
            <a:p>
              <a:pPr algn="ctr" eaLnBrk="1" hangingPunct="1">
                <a:buFont typeface="Arial" panose="020B0604020202020204" pitchFamily="34" charset="0"/>
              </a:pPr>
              <a:r>
                <a:rPr lang="zh-CN" b="1" dirty="0">
                  <a:solidFill>
                    <a:srgbClr val="606060"/>
                  </a:solidFill>
                  <a:latin typeface="微软雅黑" panose="020B0503020204020204" pitchFamily="34" charset="-122"/>
                  <a:ea typeface="微软雅黑" panose="020B0503020204020204" pitchFamily="34" charset="-122"/>
                  <a:sym typeface="+mn-ea"/>
                </a:rPr>
                <a:t>进入报名入口</a:t>
              </a:r>
              <a:endParaRPr lang="zh-CN" b="1" dirty="0">
                <a:solidFill>
                  <a:srgbClr val="606060"/>
                </a:solidFill>
                <a:latin typeface="微软雅黑" panose="020B0503020204020204" pitchFamily="34" charset="-122"/>
                <a:ea typeface="微软雅黑" panose="020B0503020204020204" pitchFamily="34" charset="-122"/>
              </a:endParaRPr>
            </a:p>
            <a:p>
              <a:pPr algn="ctr" eaLnBrk="1" hangingPunct="1">
                <a:buFont typeface="Arial" panose="020B0604020202020204" pitchFamily="34" charset="0"/>
              </a:pPr>
              <a:r>
                <a:rPr lang="zh-CN" sz="1200" b="1" dirty="0">
                  <a:solidFill>
                    <a:srgbClr val="606060"/>
                  </a:solidFill>
                  <a:latin typeface="微软雅黑" panose="020B0503020204020204" pitchFamily="34" charset="-122"/>
                  <a:ea typeface="微软雅黑" panose="020B0503020204020204" pitchFamily="34" charset="-122"/>
                  <a:sym typeface="+mn-ea"/>
                </a:rPr>
                <a:t>（</a:t>
              </a:r>
              <a:r>
                <a:rPr lang="en-US" altLang="zh-CN" sz="1200" b="1" dirty="0">
                  <a:solidFill>
                    <a:srgbClr val="606060"/>
                  </a:solidFill>
                  <a:latin typeface="微软雅黑" panose="020B0503020204020204" pitchFamily="34" charset="-122"/>
                  <a:ea typeface="微软雅黑" panose="020B0503020204020204" pitchFamily="34" charset="-122"/>
                  <a:sym typeface="+mn-ea"/>
                </a:rPr>
                <a:t>e福州 </a:t>
              </a:r>
              <a:r>
                <a:rPr lang="zh-CN" altLang="en-US" sz="1200" b="1" dirty="0">
                  <a:solidFill>
                    <a:srgbClr val="606060"/>
                  </a:solidFill>
                  <a:latin typeface="微软雅黑" panose="020B0503020204020204" pitchFamily="34" charset="-122"/>
                  <a:ea typeface="微软雅黑" panose="020B0503020204020204" pitchFamily="34" charset="-122"/>
                  <a:sym typeface="+mn-ea"/>
                </a:rPr>
                <a:t>或</a:t>
              </a:r>
              <a:r>
                <a:rPr lang="en-US" altLang="zh-CN" sz="1200" b="1" dirty="0">
                  <a:solidFill>
                    <a:srgbClr val="606060"/>
                  </a:solidFill>
                  <a:latin typeface="微软雅黑" panose="020B0503020204020204" pitchFamily="34" charset="-122"/>
                  <a:ea typeface="微软雅黑" panose="020B0503020204020204" pitchFamily="34" charset="-122"/>
                  <a:sym typeface="+mn-ea"/>
                </a:rPr>
                <a:t> </a:t>
              </a:r>
              <a:r>
                <a:rPr lang="zh-CN" altLang="en-US" sz="1200" b="1" dirty="0">
                  <a:solidFill>
                    <a:srgbClr val="606060"/>
                  </a:solidFill>
                  <a:latin typeface="微软雅黑" panose="020B0503020204020204" pitchFamily="34" charset="-122"/>
                  <a:ea typeface="微软雅黑" panose="020B0503020204020204" pitchFamily="34" charset="-122"/>
                  <a:sym typeface="+mn-ea"/>
                </a:rPr>
                <a:t>闽政通</a:t>
              </a:r>
              <a:r>
                <a:rPr lang="zh-CN" sz="1200" b="1" dirty="0">
                  <a:solidFill>
                    <a:srgbClr val="606060"/>
                  </a:solidFill>
                  <a:latin typeface="微软雅黑" panose="020B0503020204020204" pitchFamily="34" charset="-122"/>
                  <a:ea typeface="微软雅黑" panose="020B0503020204020204" pitchFamily="34" charset="-122"/>
                  <a:sym typeface="+mn-ea"/>
                </a:rPr>
                <a:t>）</a:t>
              </a:r>
              <a:endParaRPr lang="en-US" altLang="zh-CN" sz="1200" b="1" dirty="0">
                <a:solidFill>
                  <a:srgbClr val="606060"/>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pPr>
              <a:endParaRPr lang="zh-CN" altLang="en-US" sz="1200" b="1" dirty="0">
                <a:solidFill>
                  <a:srgbClr val="606060"/>
                </a:solidFill>
                <a:latin typeface="微软雅黑" panose="020B0503020204020204" pitchFamily="34" charset="-122"/>
                <a:ea typeface="微软雅黑" panose="020B0503020204020204" pitchFamily="34" charset="-122"/>
              </a:endParaRPr>
            </a:p>
          </p:txBody>
        </p:sp>
        <p:sp>
          <p:nvSpPr>
            <p:cNvPr id="22" name="Oval 4"/>
            <p:cNvSpPr>
              <a:spLocks noChangeArrowheads="1"/>
            </p:cNvSpPr>
            <p:nvPr/>
          </p:nvSpPr>
          <p:spPr bwMode="gray">
            <a:xfrm>
              <a:off x="363786" y="5625177"/>
              <a:ext cx="600159" cy="616079"/>
            </a:xfrm>
            <a:prstGeom prst="ellipse">
              <a:avLst/>
            </a:prstGeom>
            <a:solidFill>
              <a:srgbClr val="E4951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3" name="Text Box 5"/>
            <p:cNvSpPr txBox="1">
              <a:spLocks noChangeArrowheads="1"/>
            </p:cNvSpPr>
            <p:nvPr/>
          </p:nvSpPr>
          <p:spPr bwMode="gray">
            <a:xfrm>
              <a:off x="395540" y="5733150"/>
              <a:ext cx="531887" cy="493285"/>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01</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5" name="组 4"/>
          <p:cNvGrpSpPr/>
          <p:nvPr/>
        </p:nvGrpSpPr>
        <p:grpSpPr>
          <a:xfrm>
            <a:off x="1008698" y="2355964"/>
            <a:ext cx="2860039" cy="660400"/>
            <a:chOff x="363786" y="3377127"/>
            <a:chExt cx="2858775" cy="880296"/>
          </a:xfrm>
        </p:grpSpPr>
        <p:sp>
          <p:nvSpPr>
            <p:cNvPr id="24" name="Oval 8"/>
            <p:cNvSpPr>
              <a:spLocks noChangeArrowheads="1"/>
            </p:cNvSpPr>
            <p:nvPr/>
          </p:nvSpPr>
          <p:spPr bwMode="gray">
            <a:xfrm>
              <a:off x="363786" y="3393058"/>
              <a:ext cx="599810" cy="615785"/>
            </a:xfrm>
            <a:prstGeom prst="ellipse">
              <a:avLst/>
            </a:prstGeom>
            <a:solidFill>
              <a:srgbClr val="6E9349">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5" name="Text Box 9"/>
            <p:cNvSpPr txBox="1">
              <a:spLocks noChangeArrowheads="1"/>
            </p:cNvSpPr>
            <p:nvPr/>
          </p:nvSpPr>
          <p:spPr bwMode="gray">
            <a:xfrm>
              <a:off x="395522" y="3492516"/>
              <a:ext cx="531577"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02</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32" name="矩形 2"/>
            <p:cNvSpPr/>
            <p:nvPr/>
          </p:nvSpPr>
          <p:spPr>
            <a:xfrm>
              <a:off x="939476" y="3377127"/>
              <a:ext cx="2283085" cy="880296"/>
            </a:xfrm>
            <a:prstGeom prst="rect">
              <a:avLst/>
            </a:prstGeom>
            <a:noFill/>
            <a:ln w="9525">
              <a:noFill/>
            </a:ln>
          </p:spPr>
          <p:txBody>
            <a:bodyPr wrap="square">
              <a:no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点击</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我要报名</a:t>
              </a:r>
              <a:r>
                <a:rPr lang="en-US" altLang="zh-CN"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rPr>
                <a:t>，</a:t>
              </a:r>
              <a:r>
                <a:rPr lang="zh-CN" altLang="en-US" b="1" dirty="0">
                  <a:solidFill>
                    <a:srgbClr val="606060"/>
                  </a:solidFill>
                  <a:latin typeface="微软雅黑" panose="020B0503020204020204" pitchFamily="34" charset="-122"/>
                  <a:ea typeface="微软雅黑" panose="020B0503020204020204" pitchFamily="34" charset="-122"/>
                  <a:sym typeface="+mn-ea"/>
                </a:rPr>
                <a:t>选择辖区，阅读细则</a:t>
              </a:r>
              <a:endParaRPr lang="zh-CN" altLang="en-US" b="1" dirty="0">
                <a:solidFill>
                  <a:srgbClr val="606060"/>
                </a:solidFill>
                <a:latin typeface="微软雅黑" panose="020B0503020204020204" pitchFamily="34" charset="-122"/>
                <a:ea typeface="微软雅黑" panose="020B0503020204020204" pitchFamily="34" charset="-122"/>
              </a:endParaRPr>
            </a:p>
            <a:p>
              <a:pPr algn="l"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30" name="组 29"/>
          <p:cNvGrpSpPr/>
          <p:nvPr/>
        </p:nvGrpSpPr>
        <p:grpSpPr>
          <a:xfrm>
            <a:off x="3093085" y="3283903"/>
            <a:ext cx="600075" cy="461962"/>
            <a:chOff x="3172098" y="4329057"/>
            <a:chExt cx="599931" cy="615552"/>
          </a:xfrm>
        </p:grpSpPr>
        <p:sp>
          <p:nvSpPr>
            <p:cNvPr id="26" name="Oval 12"/>
            <p:cNvSpPr>
              <a:spLocks noChangeArrowheads="1"/>
            </p:cNvSpPr>
            <p:nvPr/>
          </p:nvSpPr>
          <p:spPr bwMode="gray">
            <a:xfrm>
              <a:off x="3172098" y="4329057"/>
              <a:ext cx="599931" cy="615552"/>
            </a:xfrm>
            <a:prstGeom prst="ellipse">
              <a:avLst/>
            </a:prstGeom>
            <a:solidFill>
              <a:srgbClr val="5EB4B4">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7" name="Text Box 13"/>
            <p:cNvSpPr txBox="1">
              <a:spLocks noChangeArrowheads="1"/>
            </p:cNvSpPr>
            <p:nvPr/>
          </p:nvSpPr>
          <p:spPr bwMode="gray">
            <a:xfrm>
              <a:off x="3203840" y="4436936"/>
              <a:ext cx="531685" cy="492866"/>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03</a:t>
              </a:r>
              <a:endParaRPr kumimoji="0" lang="en-US" altLang="zh-CN" sz="1800" b="1" i="0" u="none" strike="noStrike" kern="0" cap="none" spc="0" normalizeH="0" baseline="0" noProof="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grpSp>
      <p:grpSp>
        <p:nvGrpSpPr>
          <p:cNvPr id="15360" name="组 15359"/>
          <p:cNvGrpSpPr/>
          <p:nvPr/>
        </p:nvGrpSpPr>
        <p:grpSpPr>
          <a:xfrm>
            <a:off x="4010343" y="1564640"/>
            <a:ext cx="948853" cy="461963"/>
            <a:chOff x="2524026" y="1444898"/>
            <a:chExt cx="948464" cy="615785"/>
          </a:xfrm>
        </p:grpSpPr>
        <p:sp>
          <p:nvSpPr>
            <p:cNvPr id="28" name="Oval 16"/>
            <p:cNvSpPr>
              <a:spLocks noChangeArrowheads="1"/>
            </p:cNvSpPr>
            <p:nvPr/>
          </p:nvSpPr>
          <p:spPr bwMode="gray">
            <a:xfrm>
              <a:off x="2524026" y="1444898"/>
              <a:ext cx="599829" cy="615785"/>
            </a:xfrm>
            <a:prstGeom prst="ellipse">
              <a:avLst/>
            </a:prstGeom>
            <a:solidFill>
              <a:srgbClr val="90A8B0">
                <a:alpha val="79999"/>
              </a:srgbClr>
            </a:solidFill>
            <a:ln w="57150">
              <a:solidFill>
                <a:srgbClr val="FFFFFF"/>
              </a:solidFill>
              <a:rou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29" name="Text Box 17"/>
            <p:cNvSpPr txBox="1">
              <a:spLocks noChangeArrowheads="1"/>
            </p:cNvSpPr>
            <p:nvPr/>
          </p:nvSpPr>
          <p:spPr bwMode="gray">
            <a:xfrm>
              <a:off x="2555763" y="1552820"/>
              <a:ext cx="531594" cy="493050"/>
            </a:xfrm>
            <a:prstGeom prst="rect">
              <a:avLst/>
            </a:prstGeom>
            <a:noFill/>
            <a:ln>
              <a:noFill/>
            </a:ln>
          </p:spPr>
          <p:txBody>
            <a:bodyPr>
              <a:spAutoFit/>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rPr>
                <a:t>04</a:t>
              </a:r>
              <a:endParaRPr kumimoji="0" lang="en-US" altLang="zh-CN" sz="1800" b="1" i="0" u="none" strike="noStrike" kern="0" cap="none" spc="0" normalizeH="0" baseline="0" noProof="0" dirty="0">
                <a:ln>
                  <a:noFill/>
                </a:ln>
                <a:solidFill>
                  <a:srgbClr val="FFFFFF"/>
                </a:solidFill>
                <a:effectLst/>
                <a:uLnTx/>
                <a:uFillTx/>
                <a:latin typeface="Verdana" panose="020B0604030504040204" pitchFamily="34" charset="0"/>
                <a:ea typeface="宋体" panose="02010600030101010101" pitchFamily="2" charset="-122"/>
                <a:cs typeface="宋体" panose="02010600030101010101" pitchFamily="2" charset="-122"/>
              </a:endParaRPr>
            </a:p>
          </p:txBody>
        </p:sp>
        <p:sp>
          <p:nvSpPr>
            <p:cNvPr id="17426" name="矩形 30"/>
            <p:cNvSpPr/>
            <p:nvPr/>
          </p:nvSpPr>
          <p:spPr>
            <a:xfrm>
              <a:off x="3162737" y="1515304"/>
              <a:ext cx="309753" cy="490935"/>
            </a:xfrm>
            <a:prstGeom prst="rect">
              <a:avLst/>
            </a:prstGeom>
            <a:noFill/>
            <a:ln w="9525">
              <a:noFill/>
            </a:ln>
          </p:spPr>
          <p:txBody>
            <a:bodyPr wrap="none">
              <a:spAutoFit/>
            </a:bodyPr>
            <a:p>
              <a:pPr eaLnBrk="1" hangingPunct="1">
                <a:spcAft>
                  <a:spcPts val="600"/>
                </a:spcAft>
                <a:buFont typeface="Arial" panose="020B0604020202020204" pitchFamily="34" charset="0"/>
              </a:pPr>
              <a:endParaRPr lang="zh-CN" altLang="en-US" b="1" dirty="0">
                <a:solidFill>
                  <a:srgbClr val="606060"/>
                </a:solidFill>
                <a:latin typeface="微软雅黑" panose="020B0503020204020204" pitchFamily="34" charset="-122"/>
                <a:ea typeface="微软雅黑" panose="020B0503020204020204" pitchFamily="34" charset="-122"/>
              </a:endParaRPr>
            </a:p>
          </p:txBody>
        </p:sp>
      </p:grpSp>
      <p:grpSp>
        <p:nvGrpSpPr>
          <p:cNvPr id="15364" name="组 15363"/>
          <p:cNvGrpSpPr/>
          <p:nvPr/>
        </p:nvGrpSpPr>
        <p:grpSpPr>
          <a:xfrm>
            <a:off x="6659880" y="2468880"/>
            <a:ext cx="600256" cy="462315"/>
            <a:chOff x="6132165" y="3573016"/>
            <a:chExt cx="600075" cy="615950"/>
          </a:xfrm>
        </p:grpSpPr>
        <p:sp>
          <p:nvSpPr>
            <p:cNvPr id="17418" name="Oval 8"/>
            <p:cNvSpPr/>
            <p:nvPr/>
          </p:nvSpPr>
          <p:spPr>
            <a:xfrm>
              <a:off x="6132165" y="3573016"/>
              <a:ext cx="600075" cy="615950"/>
            </a:xfrm>
            <a:prstGeom prst="ellipse">
              <a:avLst/>
            </a:prstGeom>
            <a:solidFill>
              <a:schemeClr val="hlink">
                <a:alpha val="79999"/>
              </a:schemeClr>
            </a:solidFill>
            <a:ln w="57150" cap="flat" cmpd="sng">
              <a:solidFill>
                <a:srgbClr val="FFFFFF"/>
              </a:solidFill>
              <a:prstDash val="solid"/>
              <a:headEnd type="none" w="med" len="med"/>
              <a:tailEnd type="none" w="med" len="med"/>
            </a:ln>
          </p:spPr>
          <p:txBody>
            <a:bodyPr wrap="none" anchor="ctr"/>
            <a:p>
              <a:pPr eaLnBrk="1" hangingPunct="1">
                <a:buFont typeface="Arial" panose="020B0604020202020204" pitchFamily="34" charset="0"/>
              </a:pPr>
              <a:endParaRPr lang="zh-CN" altLang="en-US" dirty="0">
                <a:latin typeface="Arial" panose="020B0604020202020204" pitchFamily="34" charset="0"/>
              </a:endParaRPr>
            </a:p>
          </p:txBody>
        </p:sp>
        <p:sp>
          <p:nvSpPr>
            <p:cNvPr id="17419" name="Text Box 9"/>
            <p:cNvSpPr txBox="1"/>
            <p:nvPr/>
          </p:nvSpPr>
          <p:spPr>
            <a:xfrm>
              <a:off x="6163915" y="3680965"/>
              <a:ext cx="531812" cy="492443"/>
            </a:xfrm>
            <a:prstGeom prst="rect">
              <a:avLst/>
            </a:prstGeom>
            <a:noFill/>
            <a:ln w="9525">
              <a:noFill/>
            </a:ln>
          </p:spPr>
          <p:txBody>
            <a:bodyPr>
              <a:spAutoFit/>
            </a:bodyPr>
            <a:p>
              <a:pPr algn="ctr" eaLnBrk="1" hangingPunct="1">
                <a:spcBef>
                  <a:spcPct val="50000"/>
                </a:spcBef>
                <a:buFont typeface="Arial" panose="020B0604020202020204" pitchFamily="34" charset="0"/>
              </a:pPr>
              <a:r>
                <a:rPr lang="en-US" altLang="zh-CN" b="1" dirty="0">
                  <a:solidFill>
                    <a:schemeClr val="bg1"/>
                  </a:solidFill>
                  <a:latin typeface="Verdana" panose="020B0604030504040204" pitchFamily="34" charset="0"/>
                </a:rPr>
                <a:t>05</a:t>
              </a:r>
              <a:endParaRPr lang="en-US" altLang="zh-CN" b="1" dirty="0">
                <a:solidFill>
                  <a:schemeClr val="bg1"/>
                </a:solidFill>
                <a:latin typeface="Verdana" panose="020B0604030504040204" pitchFamily="34" charset="0"/>
              </a:endParaRPr>
            </a:p>
          </p:txBody>
        </p:sp>
      </p:grpSp>
      <p:sp>
        <p:nvSpPr>
          <p:cNvPr id="9" name="矩形 39"/>
          <p:cNvSpPr/>
          <p:nvPr/>
        </p:nvSpPr>
        <p:spPr>
          <a:xfrm>
            <a:off x="7308215" y="2534920"/>
            <a:ext cx="1554480" cy="368300"/>
          </a:xfrm>
          <a:prstGeom prst="rect">
            <a:avLst/>
          </a:prstGeom>
          <a:noFill/>
          <a:ln w="9525">
            <a:noFill/>
          </a:ln>
        </p:spPr>
        <p:txBody>
          <a:bodyPr wrap="none">
            <a:spAutoFit/>
          </a:bodyPr>
          <a:p>
            <a:pPr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rPr>
              <a:t>提交</a:t>
            </a:r>
            <a:r>
              <a:rPr lang="zh-CN" altLang="en-US" b="1" dirty="0">
                <a:solidFill>
                  <a:srgbClr val="606060"/>
                </a:solidFill>
                <a:latin typeface="微软雅黑" panose="020B0503020204020204" pitchFamily="34" charset="-122"/>
                <a:ea typeface="微软雅黑" panose="020B0503020204020204" pitchFamily="34" charset="-122"/>
              </a:rPr>
              <a:t>报名信息</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3" name="矩形 15361"/>
          <p:cNvSpPr/>
          <p:nvPr/>
        </p:nvSpPr>
        <p:spPr>
          <a:xfrm>
            <a:off x="4610702" y="1595537"/>
            <a:ext cx="2240280" cy="721995"/>
          </a:xfrm>
          <a:prstGeom prst="rect">
            <a:avLst/>
          </a:prstGeom>
          <a:noFill/>
          <a:ln w="9525">
            <a:noFill/>
          </a:ln>
        </p:spPr>
        <p:txBody>
          <a:bodyPr wrap="non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填写学生具体信息，</a:t>
            </a:r>
            <a:endParaRPr lang="zh-CN" altLang="en-US" b="1" dirty="0">
              <a:solidFill>
                <a:srgbClr val="606060"/>
              </a:solidFill>
              <a:latin typeface="微软雅黑" panose="020B0503020204020204" pitchFamily="34" charset="-122"/>
              <a:ea typeface="微软雅黑" panose="020B0503020204020204" pitchFamily="34" charset="-122"/>
              <a:sym typeface="+mn-ea"/>
            </a:endParaRPr>
          </a:p>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填报志愿</a:t>
            </a:r>
            <a:endParaRPr lang="zh-CN" altLang="en-US" b="1" dirty="0">
              <a:solidFill>
                <a:srgbClr val="606060"/>
              </a:solidFill>
              <a:latin typeface="微软雅黑" panose="020B0503020204020204" pitchFamily="34" charset="-122"/>
              <a:ea typeface="微软雅黑" panose="020B0503020204020204" pitchFamily="34" charset="-122"/>
            </a:endParaRPr>
          </a:p>
        </p:txBody>
      </p:sp>
      <p:sp>
        <p:nvSpPr>
          <p:cNvPr id="10" name="矩形 39"/>
          <p:cNvSpPr/>
          <p:nvPr/>
        </p:nvSpPr>
        <p:spPr>
          <a:xfrm>
            <a:off x="3707765" y="3363595"/>
            <a:ext cx="3670300" cy="368300"/>
          </a:xfrm>
          <a:prstGeom prst="rect">
            <a:avLst/>
          </a:prstGeom>
          <a:noFill/>
          <a:ln w="9525">
            <a:noFill/>
          </a:ln>
        </p:spPr>
        <p:txBody>
          <a:bodyPr wrap="square">
            <a:spAutoFit/>
          </a:bodyPr>
          <a:p>
            <a:pPr algn="l" eaLnBrk="1" hangingPunct="1">
              <a:spcAft>
                <a:spcPts val="600"/>
              </a:spcAft>
              <a:buFont typeface="Arial" panose="020B0604020202020204" pitchFamily="34" charset="0"/>
            </a:pPr>
            <a:r>
              <a:rPr lang="zh-CN" altLang="en-US" b="1" dirty="0">
                <a:solidFill>
                  <a:srgbClr val="606060"/>
                </a:solidFill>
                <a:latin typeface="微软雅黑" panose="020B0503020204020204" pitchFamily="34" charset="-122"/>
                <a:ea typeface="微软雅黑" panose="020B0503020204020204" pitchFamily="34" charset="-122"/>
                <a:sym typeface="+mn-ea"/>
              </a:rPr>
              <a:t>点击</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民办学校</a:t>
            </a:r>
            <a:r>
              <a:rPr lang="en-US" altLang="zh-CN" b="1" dirty="0">
                <a:solidFill>
                  <a:srgbClr val="606060"/>
                </a:solidFill>
                <a:latin typeface="微软雅黑" panose="020B0503020204020204" pitchFamily="34" charset="-122"/>
                <a:ea typeface="微软雅黑" panose="020B0503020204020204" pitchFamily="34" charset="-122"/>
                <a:sym typeface="+mn-ea"/>
              </a:rPr>
              <a:t>”</a:t>
            </a:r>
            <a:r>
              <a:rPr lang="zh-CN" altLang="en-US" b="1" dirty="0">
                <a:solidFill>
                  <a:srgbClr val="606060"/>
                </a:solidFill>
                <a:latin typeface="微软雅黑" panose="020B0503020204020204" pitchFamily="34" charset="-122"/>
                <a:ea typeface="微软雅黑" panose="020B0503020204020204" pitchFamily="34" charset="-122"/>
                <a:sym typeface="+mn-ea"/>
              </a:rPr>
              <a:t>，进入报名</a:t>
            </a:r>
            <a:endParaRPr lang="zh-CN" altLang="en-US" b="1" dirty="0">
              <a:solidFill>
                <a:srgbClr val="606060"/>
              </a:solidFill>
              <a:latin typeface="微软雅黑" panose="020B0503020204020204" pitchFamily="34" charset="-122"/>
              <a:ea typeface="微软雅黑" panose="020B0503020204020204" pitchFamily="34" charset="-122"/>
            </a:endParaRPr>
          </a:p>
        </p:txBody>
      </p:sp>
    </p:spTree>
  </p:cSld>
  <p:clrMapOvr>
    <a:masterClrMapping/>
  </p:clrMapOvr>
  <p:transition spd="slow" advTm="135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5360"/>
                                        </p:tgtEl>
                                        <p:attrNameLst>
                                          <p:attrName>style.visibility</p:attrName>
                                        </p:attrNameLst>
                                      </p:cBhvr>
                                      <p:to>
                                        <p:strVal val="visible"/>
                                      </p:to>
                                    </p:set>
                                    <p:anim calcmode="lin" valueType="num">
                                      <p:cBhvr additive="base">
                                        <p:cTn id="29" dur="500"/>
                                        <p:tgtEl>
                                          <p:spTgt spid="15360"/>
                                        </p:tgtEl>
                                        <p:attrNameLst>
                                          <p:attrName>ppt_y</p:attrName>
                                        </p:attrNameLst>
                                      </p:cBhvr>
                                      <p:tavLst>
                                        <p:tav tm="0">
                                          <p:val>
                                            <p:strVal val="#ppt_y+#ppt_h*1.125000"/>
                                          </p:val>
                                        </p:tav>
                                        <p:tav tm="100000">
                                          <p:val>
                                            <p:strVal val="#ppt_y"/>
                                          </p:val>
                                        </p:tav>
                                      </p:tavLst>
                                    </p:anim>
                                    <p:animEffect transition="in" filter="wipe(up)">
                                      <p:cBhvr>
                                        <p:cTn id="30" dur="500"/>
                                        <p:tgtEl>
                                          <p:spTgt spid="1536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15364"/>
                                        </p:tgtEl>
                                        <p:attrNameLst>
                                          <p:attrName>style.visibility</p:attrName>
                                        </p:attrNameLst>
                                      </p:cBhvr>
                                      <p:to>
                                        <p:strVal val="visible"/>
                                      </p:to>
                                    </p:set>
                                    <p:anim calcmode="lin" valueType="num">
                                      <p:cBhvr additive="base">
                                        <p:cTn id="39" dur="500"/>
                                        <p:tgtEl>
                                          <p:spTgt spid="15364"/>
                                        </p:tgtEl>
                                        <p:attrNameLst>
                                          <p:attrName>ppt_y</p:attrName>
                                        </p:attrNameLst>
                                      </p:cBhvr>
                                      <p:tavLst>
                                        <p:tav tm="0">
                                          <p:val>
                                            <p:strVal val="#ppt_y+#ppt_h*1.125000"/>
                                          </p:val>
                                        </p:tav>
                                        <p:tav tm="100000">
                                          <p:val>
                                            <p:strVal val="#ppt_y"/>
                                          </p:val>
                                        </p:tav>
                                      </p:tavLst>
                                    </p:anim>
                                    <p:animEffect transition="in" filter="wipe(up)">
                                      <p:cBhvr>
                                        <p:cTn id="40" dur="500"/>
                                        <p:tgtEl>
                                          <p:spTgt spid="15364"/>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ppt_y</p:attrName>
                                        </p:attrNameLst>
                                      </p:cBhvr>
                                      <p:tavLst>
                                        <p:tav tm="0">
                                          <p:val>
                                            <p:strVal val="#ppt_y+#ppt_h*1.125000"/>
                                          </p:val>
                                        </p:tav>
                                        <p:tav tm="100000">
                                          <p:val>
                                            <p:strVal val="#ppt_y"/>
                                          </p:val>
                                        </p:tav>
                                      </p:tavLst>
                                    </p:anim>
                                    <p:animEffect transition="in" filter="wipe(up)">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3" grpId="0"/>
      <p:bldP spid="3"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474075" y="584200"/>
            <a:ext cx="3071495" cy="349885"/>
          </a:xfrm>
          <a:prstGeom prst="rect">
            <a:avLst/>
          </a:prstGeom>
          <a:noFill/>
        </p:spPr>
        <p:txBody>
          <a:bodyPr wrap="square" rtlCol="0">
            <a:noAutofit/>
          </a:bodyPr>
          <a:p>
            <a:endParaRPr lang="zh-CN" altLang="en-US"/>
          </a:p>
        </p:txBody>
      </p:sp>
      <p:sp>
        <p:nvSpPr>
          <p:cNvPr id="2" name="文本框 1"/>
          <p:cNvSpPr txBox="1"/>
          <p:nvPr>
            <p:custDataLst>
              <p:tags r:id="rId1"/>
            </p:custDataLst>
          </p:nvPr>
        </p:nvSpPr>
        <p:spPr>
          <a:xfrm>
            <a:off x="1979540" y="1391556"/>
            <a:ext cx="5559802" cy="829945"/>
          </a:xfrm>
          <a:prstGeom prst="rect">
            <a:avLst/>
          </a:prstGeom>
          <a:noFill/>
        </p:spPr>
        <p:txBody>
          <a:bodyPr wrap="square" rtlCol="0" anchor="ctr">
            <a:spAutoFit/>
          </a:bodyPr>
          <a:p>
            <a:pPr>
              <a:lnSpc>
                <a:spcPct val="120000"/>
              </a:lnSpc>
            </a:pPr>
            <a:r>
              <a:rPr lang="zh-CN" altLang="en-US" sz="4000" b="1" spc="100" dirty="0">
                <a:solidFill>
                  <a:srgbClr val="485157"/>
                </a:solidFill>
                <a:latin typeface="微软雅黑" panose="020B0503020204020204" pitchFamily="34" charset="-122"/>
                <a:ea typeface="微软雅黑" panose="020B0503020204020204" pitchFamily="34" charset="-122"/>
              </a:rPr>
              <a:t>手机端</a:t>
            </a:r>
            <a:r>
              <a:rPr lang="zh-CN" altLang="en-US" sz="2400" b="1" spc="100" dirty="0">
                <a:solidFill>
                  <a:srgbClr val="485157"/>
                </a:solidFill>
                <a:latin typeface="微软雅黑" panose="020B0503020204020204" pitchFamily="34" charset="-122"/>
                <a:ea typeface="微软雅黑" panose="020B0503020204020204" pitchFamily="34" charset="-122"/>
                <a:sym typeface="+mn-ea"/>
              </a:rPr>
              <a:t>操作步骤</a:t>
            </a:r>
            <a:endParaRPr lang="zh-CN" altLang="en-US" sz="2400" b="1" spc="100" dirty="0">
              <a:solidFill>
                <a:srgbClr val="485157"/>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2"/>
            </p:custDataLst>
          </p:nvPr>
        </p:nvCxnSpPr>
        <p:spPr>
          <a:xfrm>
            <a:off x="2110111" y="2190736"/>
            <a:ext cx="4232777" cy="0"/>
          </a:xfrm>
          <a:prstGeom prst="line">
            <a:avLst/>
          </a:prstGeom>
          <a:noFill/>
          <a:ln w="19050" cap="flat" cmpd="sng" algn="ctr">
            <a:solidFill>
              <a:srgbClr val="485157"/>
            </a:solidFill>
            <a:prstDash val="solid"/>
            <a:miter lim="800000"/>
          </a:ln>
          <a:effectLst/>
        </p:spPr>
      </p:cxnSp>
      <p:sp>
        <p:nvSpPr>
          <p:cNvPr id="7" name="自选图形 13"/>
          <p:cNvSpPr/>
          <p:nvPr>
            <p:custDataLst>
              <p:tags r:id="rId3"/>
            </p:custDataLst>
          </p:nvPr>
        </p:nvSpPr>
        <p:spPr>
          <a:xfrm>
            <a:off x="1907540" y="2286000"/>
            <a:ext cx="5824855" cy="1647825"/>
          </a:xfrm>
          <a:prstGeom prst="roundRect">
            <a:avLst>
              <a:gd name="adj" fmla="val 16667"/>
            </a:avLst>
          </a:prstGeom>
          <a:solidFill>
            <a:srgbClr val="FFFF00"/>
          </a:solidFill>
          <a:ln w="38100" cap="flat" cmpd="sng">
            <a:solidFill>
              <a:srgbClr val="F2F2F2"/>
            </a:solidFill>
            <a:prstDash val="solid"/>
            <a:headEnd type="none" w="med" len="med"/>
            <a:tailEnd type="none" w="med" len="med"/>
          </a:ln>
          <a:effectLst>
            <a:outerShdw dist="28398" dir="3806096" algn="ctr" rotWithShape="0">
              <a:srgbClr val="974706">
                <a:alpha val="50000"/>
              </a:srgbClr>
            </a:outerShdw>
          </a:effectLst>
        </p:spPr>
        <p:txBody>
          <a:bodyPr anchor="ctr"/>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特别提醒：</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1.</a:t>
            </a:r>
            <a:r>
              <a:rPr lang="en-US" altLang="zh-CN" sz="1200" b="1" dirty="0">
                <a:latin typeface="微软雅黑" panose="020B0503020204020204" pitchFamily="34" charset="-122"/>
                <a:ea typeface="微软雅黑" panose="020B0503020204020204" pitchFamily="34" charset="-122"/>
              </a:rPr>
              <a:t>PC</a:t>
            </a:r>
            <a:r>
              <a:rPr lang="zh-CN" altLang="en-US" sz="1200" b="1" dirty="0">
                <a:latin typeface="微软雅黑" panose="020B0503020204020204" pitchFamily="34" charset="-122"/>
                <a:ea typeface="微软雅黑" panose="020B0503020204020204" pitchFamily="34" charset="-122"/>
              </a:rPr>
              <a:t>端操作可参考手机端操作步骤。</a:t>
            </a:r>
            <a:endParaRPr lang="zh-CN" altLang="en-US"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r>
              <a:rPr lang="zh-CN" altLang="en-US" sz="1200" b="1" dirty="0">
                <a:latin typeface="微软雅黑" panose="020B0503020204020204" pitchFamily="34" charset="-122"/>
                <a:ea typeface="微软雅黑" panose="020B0503020204020204" pitchFamily="34" charset="-122"/>
              </a:rPr>
              <a:t>2.系统会根据报名类型要求家长上传对应证明材料，请提前进行准备</a:t>
            </a:r>
            <a:endParaRPr lang="en-US" altLang="zh-CN" sz="1200" b="1" dirty="0">
              <a:latin typeface="微软雅黑" panose="020B0503020204020204" pitchFamily="34" charset="-122"/>
              <a:ea typeface="微软雅黑" panose="020B0503020204020204" pitchFamily="34" charset="-122"/>
            </a:endParaRPr>
          </a:p>
          <a:p>
            <a:pPr algn="just" eaLnBrk="1" hangingPunct="1">
              <a:lnSpc>
                <a:spcPts val="2000"/>
              </a:lnSpc>
              <a:spcAft>
                <a:spcPts val="600"/>
              </a:spcAft>
              <a:buFont typeface="Arial" panose="020B0604020202020204" pitchFamily="34" charset="0"/>
            </a:pPr>
            <a:endParaRPr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spd="slow" advTm="5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000000"/>
                                          </p:val>
                                        </p:tav>
                                        <p:tav tm="100000">
                                          <p:val>
                                            <p:strVal val="#ppt_w"/>
                                          </p:val>
                                        </p:tav>
                                      </p:tavLst>
                                    </p:anim>
                                    <p:anim calcmode="lin" valueType="num">
                                      <p:cBhvr>
                                        <p:cTn id="8" dur="1000" fill="hold"/>
                                        <p:tgtEl>
                                          <p:spTgt spid="7"/>
                                        </p:tgtEl>
                                        <p:attrNameLst>
                                          <p:attrName>ppt_h</p:attrName>
                                        </p:attrNameLst>
                                      </p:cBhvr>
                                      <p:tavLst>
                                        <p:tav tm="0">
                                          <p:val>
                                            <p:fltVal val="0.00000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7"/>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报名操作步骤：</a:t>
            </a:r>
            <a:r>
              <a:rPr lang="zh-CN" sz="1600" b="1" dirty="0">
                <a:solidFill>
                  <a:srgbClr val="606060"/>
                </a:solidFill>
                <a:sym typeface="+mn-ea"/>
              </a:rPr>
              <a:t>进入报名入口</a:t>
            </a:r>
            <a:r>
              <a:rPr lang="zh-CN" altLang="en-US" sz="1600" b="1" dirty="0">
                <a:solidFill>
                  <a:srgbClr val="FF0000"/>
                </a:solidFill>
                <a:sym typeface="+mn-ea"/>
              </a:rPr>
              <a:t>（</a:t>
            </a:r>
            <a:r>
              <a:rPr lang="zh-CN" altLang="en-US" sz="1600" b="1" dirty="0">
                <a:solidFill>
                  <a:srgbClr val="FF0000"/>
                </a:solidFill>
                <a:sym typeface="+mn-ea"/>
              </a:rPr>
              <a:t>e福州</a:t>
            </a:r>
            <a:r>
              <a:rPr lang="en-US" altLang="zh-CN" sz="1600" b="1" dirty="0">
                <a:solidFill>
                  <a:srgbClr val="FF0000"/>
                </a:solidFill>
                <a:sym typeface="+mn-ea"/>
              </a:rPr>
              <a:t>app</a:t>
            </a:r>
            <a:r>
              <a:rPr lang="zh-CN" altLang="en-US" sz="1600" b="1" dirty="0">
                <a:solidFill>
                  <a:srgbClr val="FF0000"/>
                </a:solidFill>
                <a:sym typeface="+mn-ea"/>
              </a:rPr>
              <a:t>）</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4" name="文本框 1"/>
          <p:cNvSpPr txBox="1"/>
          <p:nvPr>
            <p:custDataLst>
              <p:tags r:id="rId1"/>
            </p:custDataLst>
          </p:nvPr>
        </p:nvSpPr>
        <p:spPr>
          <a:xfrm>
            <a:off x="506095" y="702310"/>
            <a:ext cx="7934960" cy="460375"/>
          </a:xfrm>
          <a:prstGeom prst="rect">
            <a:avLst/>
          </a:prstGeom>
          <a:noFill/>
          <a:ln w="9525">
            <a:noFill/>
          </a:ln>
        </p:spPr>
        <p:txBody>
          <a:bodyPr wrap="none">
            <a:spAutoFit/>
          </a:bodyPr>
          <a:p>
            <a:pPr algn="l" eaLnBrk="1" hangingPunct="1">
              <a:buFont typeface="Arial" panose="020B0604020202020204" pitchFamily="34" charset="0"/>
            </a:pPr>
            <a:r>
              <a:rPr lang="zh-CN" altLang="en-US" sz="1200" b="1" dirty="0">
                <a:latin typeface="Arial" panose="020B0604020202020204" pitchFamily="34" charset="0"/>
              </a:rPr>
              <a:t>打开并登录</a:t>
            </a:r>
            <a:r>
              <a:rPr lang="zh-CN" altLang="en-US" sz="1200" b="1" dirty="0">
                <a:solidFill>
                  <a:srgbClr val="FF0000"/>
                </a:solidFill>
                <a:latin typeface="Arial" panose="020B0604020202020204" pitchFamily="34" charset="0"/>
              </a:rPr>
              <a:t>e福州app</a:t>
            </a:r>
            <a:r>
              <a:rPr lang="zh-CN" altLang="en-US" sz="1200" b="1" dirty="0">
                <a:latin typeface="Arial" panose="020B0604020202020204" pitchFamily="34" charset="0"/>
              </a:rPr>
              <a:t>，在首页找到“榕教之窗”或在搜索栏中搜索“榕教之窗”进入“榕教招生-小学招生”页面，</a:t>
            </a:r>
            <a:endParaRPr lang="zh-CN" altLang="en-US" sz="1200" b="1" dirty="0">
              <a:latin typeface="Arial" panose="020B0604020202020204" pitchFamily="34" charset="0"/>
            </a:endParaRPr>
          </a:p>
          <a:p>
            <a:pPr algn="l" eaLnBrk="1" hangingPunct="1">
              <a:buFont typeface="Arial" panose="020B0604020202020204" pitchFamily="34" charset="0"/>
            </a:pPr>
            <a:r>
              <a:rPr lang="zh-CN" altLang="en-US" sz="1200" b="1" dirty="0">
                <a:latin typeface="Arial" panose="020B0604020202020204" pitchFamily="34" charset="0"/>
              </a:rPr>
              <a:t>进入报名操作。</a:t>
            </a:r>
            <a:endParaRPr lang="zh-CN" altLang="en-US" sz="1200" b="1" dirty="0">
              <a:latin typeface="Arial" panose="020B0604020202020204" pitchFamily="34" charset="0"/>
            </a:endParaRPr>
          </a:p>
        </p:txBody>
      </p:sp>
      <p:pic>
        <p:nvPicPr>
          <p:cNvPr id="2" name="图片 1" descr="/private/var/folders/z7/bt__nxtx57d9fl_h7ms5jfh00000gn/T/com.kingsoft.wpsoffice.mac/photoeditapp/20250616203240/temp.pngtemp"/>
          <p:cNvPicPr>
            <a:picLocks noChangeAspect="1"/>
          </p:cNvPicPr>
          <p:nvPr>
            <p:custDataLst>
              <p:tags r:id="rId2"/>
            </p:custDataLst>
          </p:nvPr>
        </p:nvPicPr>
        <p:blipFill>
          <a:blip r:embed="rId3"/>
          <a:stretch>
            <a:fillRect/>
          </a:stretch>
        </p:blipFill>
        <p:spPr>
          <a:xfrm>
            <a:off x="506095" y="1128395"/>
            <a:ext cx="1793875" cy="3835400"/>
          </a:xfrm>
          <a:prstGeom prst="rect">
            <a:avLst/>
          </a:prstGeom>
          <a:noFill/>
          <a:ln>
            <a:noFill/>
          </a:ln>
        </p:spPr>
      </p:pic>
      <p:pic>
        <p:nvPicPr>
          <p:cNvPr id="3" name="图片 2"/>
          <p:cNvPicPr>
            <a:picLocks noChangeAspect="1"/>
          </p:cNvPicPr>
          <p:nvPr>
            <p:custDataLst>
              <p:tags r:id="rId4"/>
            </p:custDataLst>
          </p:nvPr>
        </p:nvPicPr>
        <p:blipFill>
          <a:blip r:embed="rId5"/>
          <a:stretch>
            <a:fillRect/>
          </a:stretch>
        </p:blipFill>
        <p:spPr>
          <a:xfrm>
            <a:off x="3131820" y="1059180"/>
            <a:ext cx="1892300" cy="4003675"/>
          </a:xfrm>
          <a:prstGeom prst="rect">
            <a:avLst/>
          </a:prstGeom>
          <a:noFill/>
          <a:ln>
            <a:noFill/>
          </a:ln>
        </p:spPr>
      </p:pic>
      <p:pic>
        <p:nvPicPr>
          <p:cNvPr id="11" name="图片 3"/>
          <p:cNvPicPr>
            <a:picLocks noChangeAspect="1"/>
          </p:cNvPicPr>
          <p:nvPr>
            <p:custDataLst>
              <p:tags r:id="rId6"/>
            </p:custDataLst>
          </p:nvPr>
        </p:nvPicPr>
        <p:blipFill>
          <a:blip r:embed="rId7"/>
          <a:stretch>
            <a:fillRect/>
          </a:stretch>
        </p:blipFill>
        <p:spPr>
          <a:xfrm>
            <a:off x="6228080" y="987425"/>
            <a:ext cx="1939290" cy="3926840"/>
          </a:xfrm>
          <a:prstGeom prst="rect">
            <a:avLst/>
          </a:prstGeom>
          <a:noFill/>
          <a:ln>
            <a:noFill/>
          </a:ln>
        </p:spPr>
      </p:pic>
      <p:cxnSp>
        <p:nvCxnSpPr>
          <p:cNvPr id="4" name="直接箭头连接符 3"/>
          <p:cNvCxnSpPr/>
          <p:nvPr/>
        </p:nvCxnSpPr>
        <p:spPr>
          <a:xfrm>
            <a:off x="1051560" y="3585210"/>
            <a:ext cx="2584450" cy="1146810"/>
          </a:xfrm>
          <a:prstGeom prst="straightConnector1">
            <a:avLst/>
          </a:prstGeom>
          <a:ln w="38100" cap="flat" cmpd="sng">
            <a:solidFill>
              <a:srgbClr val="FF0000"/>
            </a:solidFill>
            <a:prstDash val="solid"/>
            <a:miter lim="800000"/>
            <a:headEnd type="none"/>
            <a:tailEnd type="arrow" w="med" len="med"/>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V="1">
            <a:off x="4016375" y="2067560"/>
            <a:ext cx="2715260" cy="2597785"/>
          </a:xfrm>
          <a:prstGeom prst="straightConnector1">
            <a:avLst/>
          </a:prstGeom>
          <a:ln w="31750">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advTm="1954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7" name="标题 1"/>
          <p:cNvSpPr>
            <a:spLocks noGrp="1"/>
          </p:cNvSpPr>
          <p:nvPr>
            <p:ph type="ctrTitle"/>
          </p:nvPr>
        </p:nvSpPr>
        <p:spPr>
          <a:xfrm>
            <a:off x="925513" y="204788"/>
            <a:ext cx="8088312" cy="347662"/>
          </a:xfrm>
        </p:spPr>
        <p:txBody>
          <a:bodyPr vert="horz" wrap="square" lIns="91440" tIns="45720" rIns="91440" bIns="45720" anchor="b"/>
          <a:p>
            <a:pPr eaLnBrk="1" hangingPunct="1">
              <a:lnSpc>
                <a:spcPct val="200000"/>
              </a:lnSpc>
              <a:buClrTx/>
              <a:buSzTx/>
            </a:pPr>
            <a:r>
              <a:rPr lang="zh-CN" altLang="en-US" sz="16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报名准备：完成</a:t>
            </a:r>
            <a:r>
              <a:rPr lang="en-US" altLang="zh-CN" sz="16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L3</a:t>
            </a:r>
            <a:r>
              <a:rPr lang="zh-CN" altLang="en-US" sz="1600"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rPr>
              <a:t>实名认证</a:t>
            </a:r>
            <a:r>
              <a:rPr lang="zh-CN" altLang="en-US" sz="1600" b="1" dirty="0">
                <a:solidFill>
                  <a:srgbClr val="FF0000"/>
                </a:solidFill>
                <a:sym typeface="+mn-ea"/>
              </a:rPr>
              <a:t>（</a:t>
            </a:r>
            <a:r>
              <a:rPr lang="zh-CN" altLang="en-US" sz="1600" b="1" dirty="0">
                <a:solidFill>
                  <a:srgbClr val="FF0000"/>
                </a:solidFill>
                <a:sym typeface="+mn-ea"/>
              </a:rPr>
              <a:t>e福州</a:t>
            </a:r>
            <a:r>
              <a:rPr lang="en-US" altLang="zh-CN" sz="1600" b="1" dirty="0">
                <a:solidFill>
                  <a:srgbClr val="FF0000"/>
                </a:solidFill>
                <a:sym typeface="+mn-ea"/>
              </a:rPr>
              <a:t>app</a:t>
            </a:r>
            <a:r>
              <a:rPr lang="zh-CN" altLang="en-US" sz="1600" b="1" dirty="0">
                <a:solidFill>
                  <a:srgbClr val="FF0000"/>
                </a:solidFill>
                <a:sym typeface="+mn-ea"/>
              </a:rPr>
              <a:t>）</a:t>
            </a:r>
            <a:endParaRPr lang="zh-CN" altLang="en-US" sz="1600" b="1" kern="1200" dirty="0">
              <a:solidFill>
                <a:srgbClr val="606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4" name="文本框 1"/>
          <p:cNvSpPr txBox="1"/>
          <p:nvPr>
            <p:custDataLst>
              <p:tags r:id="rId1"/>
            </p:custDataLst>
          </p:nvPr>
        </p:nvSpPr>
        <p:spPr>
          <a:xfrm>
            <a:off x="506095" y="702310"/>
            <a:ext cx="8535670" cy="275590"/>
          </a:xfrm>
          <a:prstGeom prst="rect">
            <a:avLst/>
          </a:prstGeom>
          <a:noFill/>
          <a:ln w="9525">
            <a:noFill/>
          </a:ln>
        </p:spPr>
        <p:txBody>
          <a:bodyPr wrap="none">
            <a:spAutoFit/>
          </a:bodyPr>
          <a:p>
            <a:pPr algn="l" eaLnBrk="1" hangingPunct="1">
              <a:buFont typeface="Arial" panose="020B0604020202020204" pitchFamily="34" charset="0"/>
            </a:pPr>
            <a:r>
              <a:rPr lang="zh-CN" altLang="en-US" sz="1200" b="1" dirty="0">
                <a:latin typeface="Arial" panose="020B0604020202020204" pitchFamily="34" charset="0"/>
              </a:rPr>
              <a:t>家长完成</a:t>
            </a:r>
            <a:r>
              <a:rPr lang="en-US" altLang="zh-CN" sz="1200" dirty="0">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L3</a:t>
            </a:r>
            <a:r>
              <a:rPr lang="zh-CN" altLang="en-US" sz="1200" b="1" dirty="0">
                <a:latin typeface="Arial" panose="020B0604020202020204" pitchFamily="34" charset="0"/>
              </a:rPr>
              <a:t>实名认证，打开并登录</a:t>
            </a:r>
            <a:r>
              <a:rPr lang="zh-CN" altLang="en-US" sz="1200" b="1" dirty="0">
                <a:solidFill>
                  <a:srgbClr val="FF0000"/>
                </a:solidFill>
                <a:latin typeface="Arial" panose="020B0604020202020204" pitchFamily="34" charset="0"/>
              </a:rPr>
              <a:t>e福州app</a:t>
            </a:r>
            <a:r>
              <a:rPr lang="zh-CN" altLang="en-US" sz="1200" b="1" dirty="0">
                <a:latin typeface="Arial" panose="020B0604020202020204" pitchFamily="34" charset="0"/>
              </a:rPr>
              <a:t>，点击右下角【我的】确认实名认证等级，若为</a:t>
            </a:r>
            <a:r>
              <a:rPr lang="en-US" altLang="zh-CN" sz="1200" b="1" dirty="0">
                <a:latin typeface="Arial" panose="020B0604020202020204" pitchFamily="34" charset="0"/>
              </a:rPr>
              <a:t>L2</a:t>
            </a:r>
            <a:r>
              <a:rPr lang="zh-CN" altLang="en-US" sz="1200" b="1" dirty="0">
                <a:latin typeface="Arial" panose="020B0604020202020204" pitchFamily="34" charset="0"/>
              </a:rPr>
              <a:t>，请</a:t>
            </a:r>
            <a:r>
              <a:rPr lang="zh-CN" altLang="en-US" sz="1200" b="1" dirty="0">
                <a:solidFill>
                  <a:srgbClr val="FF0000"/>
                </a:solidFill>
                <a:latin typeface="Arial" panose="020B0604020202020204" pitchFamily="34" charset="0"/>
              </a:rPr>
              <a:t>进行实名认证</a:t>
            </a:r>
            <a:r>
              <a:rPr lang="zh-CN" altLang="en-US" sz="1200" b="1" dirty="0">
                <a:latin typeface="Arial" panose="020B0604020202020204" pitchFamily="34" charset="0"/>
              </a:rPr>
              <a:t>后进行</a:t>
            </a:r>
            <a:r>
              <a:rPr lang="zh-CN" altLang="en-US" sz="1200" b="1" dirty="0">
                <a:latin typeface="Arial" panose="020B0604020202020204" pitchFamily="34" charset="0"/>
              </a:rPr>
              <a:t>报名</a:t>
            </a:r>
            <a:endParaRPr lang="zh-CN" altLang="en-US" sz="1200" b="1" dirty="0">
              <a:latin typeface="Arial" panose="020B0604020202020204" pitchFamily="34" charset="0"/>
            </a:endParaRPr>
          </a:p>
        </p:txBody>
      </p:sp>
      <p:pic>
        <p:nvPicPr>
          <p:cNvPr id="6" name="图片 5"/>
          <p:cNvPicPr>
            <a:picLocks noChangeAspect="1"/>
          </p:cNvPicPr>
          <p:nvPr>
            <p:custDataLst>
              <p:tags r:id="rId2"/>
            </p:custDataLst>
          </p:nvPr>
        </p:nvPicPr>
        <p:blipFill>
          <a:blip r:embed="rId3"/>
          <a:stretch>
            <a:fillRect/>
          </a:stretch>
        </p:blipFill>
        <p:spPr>
          <a:xfrm>
            <a:off x="506095" y="1079500"/>
            <a:ext cx="1976755" cy="395605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6300470" y="1059180"/>
            <a:ext cx="1879600" cy="381127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3347720" y="1131570"/>
            <a:ext cx="1955800" cy="3745230"/>
          </a:xfrm>
          <a:prstGeom prst="rect">
            <a:avLst/>
          </a:prstGeom>
        </p:spPr>
      </p:pic>
      <p:sp>
        <p:nvSpPr>
          <p:cNvPr id="9" name="右箭头 8"/>
          <p:cNvSpPr/>
          <p:nvPr/>
        </p:nvSpPr>
        <p:spPr>
          <a:xfrm>
            <a:off x="2555875" y="2643505"/>
            <a:ext cx="648335" cy="43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右箭头 9"/>
          <p:cNvSpPr/>
          <p:nvPr>
            <p:custDataLst>
              <p:tags r:id="rId8"/>
            </p:custDataLst>
          </p:nvPr>
        </p:nvSpPr>
        <p:spPr>
          <a:xfrm>
            <a:off x="5477510" y="2643505"/>
            <a:ext cx="648335" cy="43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Tm="19547"/>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317.32502193060344,&quot;left&quot;:-26.13405424984095,&quot;top&quot;:94.6,&quot;width&quot;:727.934054249841}"/>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317.32502193060344,&quot;left&quot;:-26.13405424984095,&quot;top&quot;:94.6,&quot;width&quot;:727.93405424984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DOC_GUID" val="{3226af40-4d4f-407c-b345-bd6cb075a018}"/>
  <p:tag name="KSO_WPP_MARK_KEY" val="c80d69dc-ff7c-4ec1-994c-d8869def192d"/>
  <p:tag name="COMMONDATA" val="eyJoZGlkIjoiM2EwYzA1YWM1OTY1NmZhZGUwNDQ2NWYxYTVmOTk1NmYifQ=="/>
  <p:tag name="commondata" val="eyJoZGlkIjoiZGEyNjRiOGVjNGQ4OGM0YzEzYzQ1MWZkNTM4MWNiNmEifQ=="/>
</p:tagLst>
</file>

<file path=ppt/tags/tag14.xml><?xml version="1.0" encoding="utf-8"?>
<p:tagLst xmlns:p="http://schemas.openxmlformats.org/presentationml/2006/main">
  <p:tag name="KSO_WM_DIAGRAM_VIRTUALLY_FRAME" val="{&quot;height&quot;:317.32502193060344,&quot;left&quot;:-26.13405424984095,&quot;top&quot;:94.6,&quot;width&quot;:727.934054249841}"/>
</p:tagLst>
</file>

<file path=ppt/tags/tag15.xml><?xml version="1.0" encoding="utf-8"?>
<p:tagLst xmlns:p="http://schemas.openxmlformats.org/presentationml/2006/main">
  <p:tag name="KSO_WM_DIAGRAM_VIRTUALLY_FRAME" val="{&quot;height&quot;:317.32502193060344,&quot;left&quot;:-26.13405424984095,&quot;top&quot;:94.6,&quot;width&quot;:727.934054249841}"/>
</p:tagLst>
</file>

<file path=ppt/tags/tag16.xml><?xml version="1.0" encoding="utf-8"?>
<p:tagLst xmlns:p="http://schemas.openxmlformats.org/presentationml/2006/main">
  <p:tag name="KSO_WM_DIAGRAM_VIRTUALLY_FRAME" val="{&quot;height&quot;:317.32502193060344,&quot;left&quot;:-26.13405424984095,&quot;top&quot;:94.6,&quot;width&quot;:727.934054249841}"/>
</p:tagLst>
</file>

<file path=ppt/tags/tag17.xml><?xml version="1.0" encoding="utf-8"?>
<p:tagLst xmlns:p="http://schemas.openxmlformats.org/presentationml/2006/main">
  <p:tag name="KSO_WM_DIAGRAM_VIRTUALLY_FRAME" val="{&quot;height&quot;:317.32502193060344,&quot;left&quot;:-26.13405424984095,&quot;top&quot;:94.6,&quot;width&quot;:727.934054249841}"/>
</p:tagLst>
</file>

<file path=ppt/tags/tag18.xml><?xml version="1.0" encoding="utf-8"?>
<p:tagLst xmlns:p="http://schemas.openxmlformats.org/presentationml/2006/main">
  <p:tag name="KSO_WM_DIAGRAM_VIRTUALLY_FRAME" val="{&quot;height&quot;:317.32502193060344,&quot;left&quot;:-26.13405424984095,&quot;top&quot;:94.6,&quot;width&quot;:727.934054249841}"/>
</p:tagLst>
</file>

<file path=ppt/tags/tag19.xml><?xml version="1.0" encoding="utf-8"?>
<p:tagLst xmlns:p="http://schemas.openxmlformats.org/presentationml/2006/main">
  <p:tag name="KSO_WM_DIAGRAM_VIRTUALLY_FRAME" val="{&quot;height&quot;:317.32502193060344,&quot;left&quot;:-26.13405424984095,&quot;top&quot;:94.6,&quot;width&quot;:727.934054249841}"/>
</p:tagLst>
</file>

<file path=ppt/tags/tag2.xml><?xml version="1.0" encoding="utf-8"?>
<p:tagLst xmlns:p="http://schemas.openxmlformats.org/presentationml/2006/main">
  <p:tag name="KSO_WM_DIAGRAM_VIRTUALLY_FRAME" val="{&quot;height&quot;:342.126062992126,&quot;left&quot;:66,&quot;top&quot;:64.62503937007874,&quot;width&quot;:442}"/>
</p:tagLst>
</file>

<file path=ppt/tags/tag20.xml><?xml version="1.0" encoding="utf-8"?>
<p:tagLst xmlns:p="http://schemas.openxmlformats.org/presentationml/2006/main">
  <p:tag name="KSO_WM_DIAGRAM_VIRTUALLY_FRAME" val="{&quot;height&quot;:317.32502193060344,&quot;left&quot;:-26.13405424984095,&quot;top&quot;:94.6,&quot;width&quot;:727.934054249841}"/>
</p:tagLst>
</file>

<file path=ppt/tags/tag21.xml><?xml version="1.0" encoding="utf-8"?>
<p:tagLst xmlns:p="http://schemas.openxmlformats.org/presentationml/2006/main">
  <p:tag name="KSO_WM_DIAGRAM_VIRTUALLY_FRAME" val="{&quot;height&quot;:317.32502193060344,&quot;left&quot;:-26.13405424984095,&quot;top&quot;:94.6,&quot;width&quot;:727.934054249841}"/>
</p:tagLst>
</file>

<file path=ppt/tags/tag22.xml><?xml version="1.0" encoding="utf-8"?>
<p:tagLst xmlns:p="http://schemas.openxmlformats.org/presentationml/2006/main">
  <p:tag name="KSO_WM_DIAGRAM_VIRTUALLY_FRAME" val="{&quot;height&quot;:317.32502193060344,&quot;left&quot;:-26.13405424984095,&quot;top&quot;:94.6,&quot;width&quot;:727.934054249841}"/>
</p:tagLst>
</file>

<file path=ppt/tags/tag23.xml><?xml version="1.0" encoding="utf-8"?>
<p:tagLst xmlns:p="http://schemas.openxmlformats.org/presentationml/2006/main">
  <p:tag name="KSO_WM_DIAGRAM_VIRTUALLY_FRAME" val="{&quot;height&quot;:317.32502193060344,&quot;left&quot;:-26.13405424984095,&quot;top&quot;:94.6,&quot;width&quot;:727.934054249841}"/>
</p:tagLst>
</file>

<file path=ppt/tags/tag24.xml><?xml version="1.0" encoding="utf-8"?>
<p:tagLst xmlns:p="http://schemas.openxmlformats.org/presentationml/2006/main">
  <p:tag name="KSO_WM_DIAGRAM_VIRTUALLY_FRAME" val="{&quot;height&quot;:317.32502193060344,&quot;left&quot;:-26.13405424984095,&quot;top&quot;:94.6,&quot;width&quot;:727.934054249841}"/>
</p:tagLst>
</file>

<file path=ppt/tags/tag25.xml><?xml version="1.0" encoding="utf-8"?>
<p:tagLst xmlns:p="http://schemas.openxmlformats.org/presentationml/2006/main">
  <p:tag name="KSO_WM_DIAGRAM_VIRTUALLY_FRAME" val="{&quot;height&quot;:317.32502193060344,&quot;left&quot;:-26.13405424984095,&quot;top&quot;:94.6,&quot;width&quot;:727.934054249841}"/>
</p:tagLst>
</file>

<file path=ppt/tags/tag26.xml><?xml version="1.0" encoding="utf-8"?>
<p:tagLst xmlns:p="http://schemas.openxmlformats.org/presentationml/2006/main">
  <p:tag name="KSO_WM_DIAGRAM_VIRTUALLY_FRAME" val="{&quot;height&quot;:317.32502193060344,&quot;left&quot;:-26.13405424984095,&quot;top&quot;:94.6,&quot;width&quot;:727.934054249841}"/>
</p:tagLst>
</file>

<file path=ppt/tags/tag27.xml><?xml version="1.0" encoding="utf-8"?>
<p:tagLst xmlns:p="http://schemas.openxmlformats.org/presentationml/2006/main">
  <p:tag name="KSO_WM_DIAGRAM_VIRTUALLY_FRAME" val="{&quot;height&quot;:317.32502193060344,&quot;left&quot;:-26.13405424984095,&quot;top&quot;:94.6,&quot;width&quot;:727.934054249841}"/>
</p:tagLst>
</file>

<file path=ppt/tags/tag28.xml><?xml version="1.0" encoding="utf-8"?>
<p:tagLst xmlns:p="http://schemas.openxmlformats.org/presentationml/2006/main">
  <p:tag name="KSO_WM_DIAGRAM_VIRTUALLY_FRAME" val="{&quot;height&quot;:317.32502193060344,&quot;left&quot;:-26.13405424984095,&quot;top&quot;:94.6,&quot;width&quot;:727.934054249841}"/>
</p:tagLst>
</file>

<file path=ppt/tags/tag29.xml><?xml version="1.0" encoding="utf-8"?>
<p:tagLst xmlns:p="http://schemas.openxmlformats.org/presentationml/2006/main">
  <p:tag name="KSO_WM_DIAGRAM_VIRTUALLY_FRAME" val="{&quot;height&quot;:317.32502193060344,&quot;left&quot;:-26.13405424984095,&quot;top&quot;:94.6,&quot;width&quot;:727.934054249841}"/>
</p:tagLst>
</file>

<file path=ppt/tags/tag3.xml><?xml version="1.0" encoding="utf-8"?>
<p:tagLst xmlns:p="http://schemas.openxmlformats.org/presentationml/2006/main">
  <p:tag name="KSO_WM_DIAGRAM_VIRTUALLY_FRAME" val="{&quot;height&quot;:283.92607842629957,&quot;left&quot;:66,&quot;top&quot;:64.62503937007874,&quot;width&quot;:442}"/>
</p:tagLst>
</file>

<file path=ppt/tags/tag30.xml><?xml version="1.0" encoding="utf-8"?>
<p:tagLst xmlns:p="http://schemas.openxmlformats.org/presentationml/2006/main">
  <p:tag name="KSO_WM_DIAGRAM_VIRTUALLY_FRAME" val="{&quot;height&quot;:317.32502193060344,&quot;left&quot;:-26.13405424984095,&quot;top&quot;:94.6,&quot;width&quot;:727.934054249841}"/>
</p:tagLst>
</file>

<file path=ppt/tags/tag31.xml><?xml version="1.0" encoding="utf-8"?>
<p:tagLst xmlns:p="http://schemas.openxmlformats.org/presentationml/2006/main">
  <p:tag name="KSO_WM_DIAGRAM_VIRTUALLY_FRAME" val="{&quot;height&quot;:317.32502193060344,&quot;left&quot;:-26.13405424984095,&quot;top&quot;:94.6,&quot;width&quot;:727.934054249841}"/>
</p:tagLst>
</file>

<file path=ppt/tags/tag32.xml><?xml version="1.0" encoding="utf-8"?>
<p:tagLst xmlns:p="http://schemas.openxmlformats.org/presentationml/2006/main">
  <p:tag name="KSO_WM_DIAGRAM_VIRTUALLY_FRAME" val="{&quot;height&quot;:317.32502193060344,&quot;left&quot;:-26.13405424984095,&quot;top&quot;:94.6,&quot;width&quot;:727.934054249841}"/>
</p:tagLst>
</file>

<file path=ppt/tags/tag33.xml><?xml version="1.0" encoding="utf-8"?>
<p:tagLst xmlns:p="http://schemas.openxmlformats.org/presentationml/2006/main">
  <p:tag name="KSO_WM_DIAGRAM_VIRTUALLY_FRAME" val="{&quot;height&quot;:317.32502193060344,&quot;left&quot;:-26.13405424984095,&quot;top&quot;:94.6,&quot;width&quot;:727.934054249841}"/>
</p:tagLst>
</file>

<file path=ppt/tags/tag34.xml><?xml version="1.0" encoding="utf-8"?>
<p:tagLst xmlns:p="http://schemas.openxmlformats.org/presentationml/2006/main">
  <p:tag name="KSO_WM_DIAGRAM_VIRTUALLY_FRAME" val="{&quot;height&quot;:317.32502193060344,&quot;left&quot;:-26.13405424984095,&quot;top&quot;:94.6,&quot;width&quot;:727.934054249841}"/>
</p:tagLst>
</file>

<file path=ppt/tags/tag35.xml><?xml version="1.0" encoding="utf-8"?>
<p:tagLst xmlns:p="http://schemas.openxmlformats.org/presentationml/2006/main">
  <p:tag name="KSO_WM_DIAGRAM_VIRTUALLY_FRAME" val="{&quot;height&quot;:317.32502193060344,&quot;left&quot;:-26.13405424984095,&quot;top&quot;:94.6,&quot;width&quot;:727.934054249841}"/>
</p:tagLst>
</file>

<file path=ppt/tags/tag36.xml><?xml version="1.0" encoding="utf-8"?>
<p:tagLst xmlns:p="http://schemas.openxmlformats.org/presentationml/2006/main">
  <p:tag name="KSO_WM_DIAGRAM_VIRTUALLY_FRAME" val="{&quot;height&quot;:317.32502193060344,&quot;left&quot;:-26.13405424984095,&quot;top&quot;:94.6,&quot;width&quot;:727.934054249841}"/>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42.126062992126,&quot;left&quot;:66,&quot;top&quot;:64.62503937007874,&quot;width&quot;:442}"/>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342.126062992126,&quot;left&quot;:66,&quot;top&quot;:64.62503937007874,&quot;width&quot;:442}"/>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342.126062992126,&quot;left&quot;:66,&quot;top&quot;:64.62503937007874,&quot;width&quot;:442}"/>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 name="KSO_WM_DIAGRAM_VIRTUALLY_FRAME" val="{&quot;height&quot;:330.35,&quot;left&quot;:36.75,&quot;top&quot;:60.75,&quot;width&quot;:628.85}"/>
</p:tagLst>
</file>

<file path=ppt/tags/tag64.xml><?xml version="1.0" encoding="utf-8"?>
<p:tagLst xmlns:p="http://schemas.openxmlformats.org/presentationml/2006/main">
  <p:tag name="KSO_WM_BEAUTIFY_FLAG" val=""/>
  <p:tag name="KSO_WM_DIAGRAM_VIRTUALLY_FRAME" val="{&quot;height&quot;:330.35,&quot;left&quot;:36.75,&quot;top&quot;:60.75,&quot;width&quot;:628.85}"/>
</p:tagLst>
</file>

<file path=ppt/tags/tag65.xml><?xml version="1.0" encoding="utf-8"?>
<p:tagLst xmlns:p="http://schemas.openxmlformats.org/presentationml/2006/main">
  <p:tag name="KSO_WM_BEAUTIFY_FLAG" val=""/>
  <p:tag name="KSO_WM_DIAGRAM_VIRTUALLY_FRAME" val="{&quot;height&quot;:330.35,&quot;left&quot;:36.75,&quot;top&quot;:60.75,&quot;width&quot;:628.85}"/>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UNIT_PLACING_PICTURE_USER_VIEWPORT" val="{&quot;height&quot;:2355,&quot;width&quot;:2720}"/>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342.126062992126,&quot;left&quot;:66,&quot;top&quot;:64.62503937007874,&quot;width&quot;:442}"/>
</p:tagLst>
</file>

<file path=ppt/tags/tag70.xml><?xml version="1.0" encoding="utf-8"?>
<p:tagLst xmlns:p="http://schemas.openxmlformats.org/presentationml/2006/main">
  <p:tag name="KSO_WM_UNIT_PLACING_PICTURE_USER_VIEWPORT" val="{&quot;height&quot;:2355,&quot;width&quot;:2720}"/>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283.92607842629957,&quot;left&quot;:66,&quot;top&quot;:64.62503937007874,&quot;width&quot;:442}"/>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42.126062992126,&quot;left&quot;:66,&quot;top&quot;:64.62503937007874,&quot;width&quot;:442}"/>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6640</Words>
  <Application>WPS 演示</Application>
  <PresentationFormat>全屏显示(16:9)</PresentationFormat>
  <Paragraphs>457</Paragraphs>
  <Slides>40</Slides>
  <Notes>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40</vt:i4>
      </vt:variant>
    </vt:vector>
  </HeadingPairs>
  <TitlesOfParts>
    <vt:vector size="50" baseType="lpstr">
      <vt:lpstr>Arial</vt:lpstr>
      <vt:lpstr>宋体</vt:lpstr>
      <vt:lpstr>Wingdings</vt:lpstr>
      <vt:lpstr>微软雅黑</vt:lpstr>
      <vt:lpstr>华文中宋</vt:lpstr>
      <vt:lpstr>Verdana</vt:lpstr>
      <vt:lpstr>Microsoft YaHei Regular</vt:lpstr>
      <vt:lpstr>Arial Unicode MS</vt:lpstr>
      <vt:lpstr>Calibri</vt:lpstr>
      <vt:lpstr>默认设计模板</vt:lpstr>
      <vt:lpstr>PowerPoint 演示文稿</vt:lpstr>
      <vt:lpstr>PowerPoint 演示文稿</vt:lpstr>
      <vt:lpstr>报名方式      报名时间：6月24日9:00—6月30日18:00</vt:lpstr>
      <vt:lpstr>公办小学报名操作步骤</vt:lpstr>
      <vt:lpstr>核查材料准备</vt:lpstr>
      <vt:lpstr>民办小学报名操作步骤</vt:lpstr>
      <vt:lpstr>PowerPoint 演示文稿</vt:lpstr>
      <vt:lpstr>报名操作步骤：进入报名入口（e福州app）</vt:lpstr>
      <vt:lpstr>报名准备：完成L3实名认证（e福州app）</vt:lpstr>
      <vt:lpstr>报名操作步骤：进入报名入口（闽政通app）</vt:lpstr>
      <vt:lpstr>电脑端进入报名入口</vt:lpstr>
      <vt:lpstr>电脑端报名步骤</vt:lpstr>
      <vt:lpstr>移动端报名步骤：点击“我要报名”、选择辖区、阅读细则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常见问题解答（Q&amp;A）</vt:lpstr>
      <vt:lpstr>常见问题解答（Q&amp;A）</vt:lpstr>
      <vt:lpstr>常见问题解答（Q&amp;A）</vt:lpstr>
      <vt:lpstr>常见问题解答（Q&amp;A）</vt:lpstr>
      <vt:lpstr>常见问题解答（Q&amp;A）</vt:lpstr>
      <vt:lpstr>常见问题解答（Q&amp;A）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福州市小学招生预报名系统 家长操作指南</dc:title>
  <dc:creator>Thinkpad</dc:creator>
  <cp:lastModifiedBy>庄晋</cp:lastModifiedBy>
  <cp:revision>726</cp:revision>
  <dcterms:created xsi:type="dcterms:W3CDTF">2026-06-09T03:47:00Z</dcterms:created>
  <dcterms:modified xsi:type="dcterms:W3CDTF">2026-06-17T01:24:48Z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E18AA20BEFD54CEE8BCA0DCE202AB250_13</vt:lpwstr>
  </property>
</Properties>
</file>